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solidFill>
                <a:srgbClr val="000000"/>
              </a:solidFill>
              <a:prstDash val="solid"/>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000000"/>
              </a:solidFill>
              <a:prstDash val="solid"/>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Заголовок и подзаголовок">
    <p:spTree>
      <p:nvGrpSpPr>
        <p:cNvPr id="1" name=""/>
        <p:cNvGrpSpPr/>
        <p:nvPr/>
      </p:nvGrpSpPr>
      <p:grpSpPr>
        <a:xfrm>
          <a:off x="0" y="0"/>
          <a:ext cx="0" cy="0"/>
          <a:chOff x="0" y="0"/>
          <a:chExt cx="0" cy="0"/>
        </a:xfrm>
      </p:grpSpPr>
      <p:sp>
        <p:nvSpPr>
          <p:cNvPr id="11" name="Текст заголовка"/>
          <p:cNvSpPr txBox="1"/>
          <p:nvPr>
            <p:ph type="title"/>
          </p:nvPr>
        </p:nvSpPr>
        <p:spPr>
          <a:xfrm>
            <a:off x="1270000" y="1638300"/>
            <a:ext cx="10464800" cy="3302000"/>
          </a:xfrm>
          <a:prstGeom prst="rect">
            <a:avLst/>
          </a:prstGeom>
        </p:spPr>
        <p:txBody>
          <a:bodyPr anchor="b"/>
          <a:lstStyle/>
          <a:p>
            <a:pPr/>
            <a:r>
              <a:t>Текст заголовка</a:t>
            </a:r>
          </a:p>
        </p:txBody>
      </p:sp>
      <p:sp>
        <p:nvSpPr>
          <p:cNvPr id="12" name="Уровень текста 1…"/>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Цитата">
    <p:spTree>
      <p:nvGrpSpPr>
        <p:cNvPr id="1" name=""/>
        <p:cNvGrpSpPr/>
        <p:nvPr/>
      </p:nvGrpSpPr>
      <p:grpSpPr>
        <a:xfrm>
          <a:off x="0" y="0"/>
          <a:ext cx="0" cy="0"/>
          <a:chOff x="0" y="0"/>
          <a:chExt cx="0" cy="0"/>
        </a:xfrm>
      </p:grpSpPr>
      <p:sp>
        <p:nvSpPr>
          <p:cNvPr id="93" name="— Иван Арсентьев"/>
          <p:cNvSpPr txBox="1"/>
          <p:nvPr>
            <p:ph type="body" sz="quarter" idx="13"/>
          </p:nvPr>
        </p:nvSpPr>
        <p:spPr>
          <a:xfrm>
            <a:off x="1270000" y="6362700"/>
            <a:ext cx="10464800" cy="461366"/>
          </a:xfrm>
          <a:prstGeom prst="rect">
            <a:avLst/>
          </a:prstGeom>
        </p:spPr>
        <p:txBody>
          <a:bodyPr>
            <a:spAutoFit/>
          </a:bodyPr>
          <a:lstStyle>
            <a:lvl1pPr marL="0" indent="0" algn="ctr">
              <a:spcBef>
                <a:spcPts val="0"/>
              </a:spcBef>
              <a:buSzTx/>
              <a:buNone/>
              <a:defRPr i="1" sz="2400"/>
            </a:lvl1pPr>
          </a:lstStyle>
          <a:p>
            <a:pPr/>
            <a:r>
              <a:t>— Иван Арсентьев</a:t>
            </a:r>
          </a:p>
        </p:txBody>
      </p:sp>
      <p:sp>
        <p:nvSpPr>
          <p:cNvPr id="94" name="«Место ввода цитаты»."/>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«Место ввода цитаты».</a:t>
            </a:r>
          </a:p>
        </p:txBody>
      </p:sp>
      <p:sp>
        <p:nvSpPr>
          <p:cNvPr id="95"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Фото">
    <p:spTree>
      <p:nvGrpSpPr>
        <p:cNvPr id="1" name=""/>
        <p:cNvGrpSpPr/>
        <p:nvPr/>
      </p:nvGrpSpPr>
      <p:grpSpPr>
        <a:xfrm>
          <a:off x="0" y="0"/>
          <a:ext cx="0" cy="0"/>
          <a:chOff x="0" y="0"/>
          <a:chExt cx="0" cy="0"/>
        </a:xfrm>
      </p:grpSpPr>
      <p:sp>
        <p:nvSpPr>
          <p:cNvPr id="102" name="Изображение"/>
          <p:cNvSpPr/>
          <p:nvPr>
            <p:ph type="pic" idx="13"/>
          </p:nvPr>
        </p:nvSpPr>
        <p:spPr>
          <a:xfrm>
            <a:off x="-949853" y="0"/>
            <a:ext cx="14904506" cy="9944100"/>
          </a:xfrm>
          <a:prstGeom prst="rect">
            <a:avLst/>
          </a:prstGeom>
        </p:spPr>
        <p:txBody>
          <a:bodyPr lIns="91439" tIns="45719" rIns="91439" bIns="45719" anchor="t">
            <a:noAutofit/>
          </a:bodyPr>
          <a:lstStyle/>
          <a:p>
            <a:pPr/>
          </a:p>
        </p:txBody>
      </p:sp>
      <p:sp>
        <p:nvSpPr>
          <p:cNvPr id="103"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Пустой">
    <p:spTree>
      <p:nvGrpSpPr>
        <p:cNvPr id="1" name=""/>
        <p:cNvGrpSpPr/>
        <p:nvPr/>
      </p:nvGrpSpPr>
      <p:grpSpPr>
        <a:xfrm>
          <a:off x="0" y="0"/>
          <a:ext cx="0" cy="0"/>
          <a:chOff x="0" y="0"/>
          <a:chExt cx="0" cy="0"/>
        </a:xfrm>
      </p:grpSpPr>
      <p:sp>
        <p:nvSpPr>
          <p:cNvPr id="110"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и пункты">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Текст заголовка"/>
          <p:cNvSpPr txBox="1"/>
          <p:nvPr>
            <p:ph type="title"/>
          </p:nvPr>
        </p:nvSpPr>
        <p:spPr>
          <a:xfrm>
            <a:off x="355600" y="254000"/>
            <a:ext cx="12293600" cy="2438400"/>
          </a:xfrm>
          <a:prstGeom prst="rect">
            <a:avLst/>
          </a:prstGeom>
        </p:spPr>
        <p:txBody>
          <a:bodyPr/>
          <a:lstStyle>
            <a:lvl1pPr>
              <a:defRPr cap="all" sz="7200">
                <a:solidFill>
                  <a:srgbClr val="535353"/>
                </a:solidFill>
                <a:latin typeface="Gill Sans Light"/>
                <a:ea typeface="Gill Sans Light"/>
                <a:cs typeface="Gill Sans Light"/>
                <a:sym typeface="Gill Sans Light"/>
              </a:defRPr>
            </a:lvl1pPr>
          </a:lstStyle>
          <a:p>
            <a:pPr/>
            <a:r>
              <a:t>Текст заголовка</a:t>
            </a:r>
          </a:p>
        </p:txBody>
      </p:sp>
      <p:sp>
        <p:nvSpPr>
          <p:cNvPr id="118" name="Уровень текста 1…"/>
          <p:cNvSpPr txBox="1"/>
          <p:nvPr>
            <p:ph type="body" idx="1"/>
          </p:nvPr>
        </p:nvSpPr>
        <p:spPr>
          <a:xfrm>
            <a:off x="355600" y="2730500"/>
            <a:ext cx="12293600" cy="6299200"/>
          </a:xfrm>
          <a:prstGeom prst="rect">
            <a:avLst/>
          </a:prstGeom>
        </p:spPr>
        <p:txBody>
          <a:bodyPr/>
          <a:lstStyle>
            <a:lvl1pPr marL="520700" indent="-520700">
              <a:lnSpc>
                <a:spcPct val="120000"/>
              </a:lnSpc>
              <a:spcBef>
                <a:spcPts val="4600"/>
              </a:spcBef>
              <a:buSzPct val="82000"/>
              <a:defRPr sz="4600">
                <a:solidFill>
                  <a:srgbClr val="535353"/>
                </a:solidFill>
                <a:latin typeface="Gill Sans Light"/>
                <a:ea typeface="Gill Sans Light"/>
                <a:cs typeface="Gill Sans Light"/>
                <a:sym typeface="Gill Sans Light"/>
              </a:defRPr>
            </a:lvl1pPr>
            <a:lvl2pPr marL="1041400" indent="-520700">
              <a:lnSpc>
                <a:spcPct val="120000"/>
              </a:lnSpc>
              <a:spcBef>
                <a:spcPts val="4600"/>
              </a:spcBef>
              <a:buSzPct val="82000"/>
              <a:defRPr sz="4600">
                <a:solidFill>
                  <a:srgbClr val="535353"/>
                </a:solidFill>
                <a:latin typeface="Gill Sans Light"/>
                <a:ea typeface="Gill Sans Light"/>
                <a:cs typeface="Gill Sans Light"/>
                <a:sym typeface="Gill Sans Light"/>
              </a:defRPr>
            </a:lvl2pPr>
            <a:lvl3pPr marL="1562100" indent="-520700">
              <a:lnSpc>
                <a:spcPct val="120000"/>
              </a:lnSpc>
              <a:spcBef>
                <a:spcPts val="4600"/>
              </a:spcBef>
              <a:buSzPct val="82000"/>
              <a:defRPr sz="4600">
                <a:solidFill>
                  <a:srgbClr val="535353"/>
                </a:solidFill>
                <a:latin typeface="Gill Sans Light"/>
                <a:ea typeface="Gill Sans Light"/>
                <a:cs typeface="Gill Sans Light"/>
                <a:sym typeface="Gill Sans Light"/>
              </a:defRPr>
            </a:lvl3pPr>
            <a:lvl4pPr marL="2082800" indent="-520700">
              <a:lnSpc>
                <a:spcPct val="120000"/>
              </a:lnSpc>
              <a:spcBef>
                <a:spcPts val="4600"/>
              </a:spcBef>
              <a:buSzPct val="82000"/>
              <a:defRPr sz="4600">
                <a:solidFill>
                  <a:srgbClr val="535353"/>
                </a:solidFill>
                <a:latin typeface="Gill Sans Light"/>
                <a:ea typeface="Gill Sans Light"/>
                <a:cs typeface="Gill Sans Light"/>
                <a:sym typeface="Gill Sans Light"/>
              </a:defRPr>
            </a:lvl4pPr>
            <a:lvl5pPr marL="2603500" indent="-520700">
              <a:lnSpc>
                <a:spcPct val="120000"/>
              </a:lnSpc>
              <a:spcBef>
                <a:spcPts val="4600"/>
              </a:spcBef>
              <a:buSzPct val="82000"/>
              <a:defRPr sz="4600">
                <a:solidFill>
                  <a:srgbClr val="535353"/>
                </a:solidFill>
                <a:latin typeface="Gill Sans Light"/>
                <a:ea typeface="Gill Sans Light"/>
                <a:cs typeface="Gill Sans Light"/>
                <a:sym typeface="Gill Sans Light"/>
              </a:defRPr>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19" name="Номер слайда"/>
          <p:cNvSpPr txBox="1"/>
          <p:nvPr>
            <p:ph type="sldNum" sz="quarter" idx="2"/>
          </p:nvPr>
        </p:nvSpPr>
        <p:spPr>
          <a:xfrm>
            <a:off x="6324599" y="9271000"/>
            <a:ext cx="342901" cy="355600"/>
          </a:xfrm>
          <a:prstGeom prst="rect">
            <a:avLst/>
          </a:prstGeom>
        </p:spPr>
        <p:txBody>
          <a:bodyPr anchor="b"/>
          <a:lstStyle>
            <a:lvl1pPr>
              <a:defRPr sz="1800">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Фото — горизонтально">
    <p:spTree>
      <p:nvGrpSpPr>
        <p:cNvPr id="1" name=""/>
        <p:cNvGrpSpPr/>
        <p:nvPr/>
      </p:nvGrpSpPr>
      <p:grpSpPr>
        <a:xfrm>
          <a:off x="0" y="0"/>
          <a:ext cx="0" cy="0"/>
          <a:chOff x="0" y="0"/>
          <a:chExt cx="0" cy="0"/>
        </a:xfrm>
      </p:grpSpPr>
      <p:sp>
        <p:nvSpPr>
          <p:cNvPr id="20" name="Изображение"/>
          <p:cNvSpPr/>
          <p:nvPr>
            <p:ph type="pic" idx="13"/>
          </p:nvPr>
        </p:nvSpPr>
        <p:spPr>
          <a:xfrm>
            <a:off x="1622088" y="289099"/>
            <a:ext cx="9753603" cy="6505789"/>
          </a:xfrm>
          <a:prstGeom prst="rect">
            <a:avLst/>
          </a:prstGeom>
        </p:spPr>
        <p:txBody>
          <a:bodyPr lIns="91439" tIns="45719" rIns="91439" bIns="45719" anchor="t">
            <a:noAutofit/>
          </a:bodyPr>
          <a:lstStyle/>
          <a:p>
            <a:pPr/>
          </a:p>
        </p:txBody>
      </p:sp>
      <p:sp>
        <p:nvSpPr>
          <p:cNvPr id="21" name="Текст заголовка"/>
          <p:cNvSpPr txBox="1"/>
          <p:nvPr>
            <p:ph type="title"/>
          </p:nvPr>
        </p:nvSpPr>
        <p:spPr>
          <a:xfrm>
            <a:off x="1270000" y="6718300"/>
            <a:ext cx="10464800" cy="1422400"/>
          </a:xfrm>
          <a:prstGeom prst="rect">
            <a:avLst/>
          </a:prstGeom>
        </p:spPr>
        <p:txBody>
          <a:bodyPr anchor="b"/>
          <a:lstStyle/>
          <a:p>
            <a:pPr/>
            <a:r>
              <a:t>Текст заголовка</a:t>
            </a:r>
          </a:p>
        </p:txBody>
      </p:sp>
      <p:sp>
        <p:nvSpPr>
          <p:cNvPr id="22" name="Уровень текста 1…"/>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 по центру">
    <p:spTree>
      <p:nvGrpSpPr>
        <p:cNvPr id="1" name=""/>
        <p:cNvGrpSpPr/>
        <p:nvPr/>
      </p:nvGrpSpPr>
      <p:grpSpPr>
        <a:xfrm>
          <a:off x="0" y="0"/>
          <a:ext cx="0" cy="0"/>
          <a:chOff x="0" y="0"/>
          <a:chExt cx="0" cy="0"/>
        </a:xfrm>
      </p:grpSpPr>
      <p:sp>
        <p:nvSpPr>
          <p:cNvPr id="30" name="Текст заголовка"/>
          <p:cNvSpPr txBox="1"/>
          <p:nvPr>
            <p:ph type="title"/>
          </p:nvPr>
        </p:nvSpPr>
        <p:spPr>
          <a:xfrm>
            <a:off x="1270000" y="3225800"/>
            <a:ext cx="10464800" cy="3302000"/>
          </a:xfrm>
          <a:prstGeom prst="rect">
            <a:avLst/>
          </a:prstGeom>
        </p:spPr>
        <p:txBody>
          <a:bodyPr/>
          <a:lstStyle/>
          <a:p>
            <a:pPr/>
            <a:r>
              <a:t>Текст заголовка</a:t>
            </a:r>
          </a:p>
        </p:txBody>
      </p:sp>
      <p:sp>
        <p:nvSpPr>
          <p:cNvPr id="31"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Фото — вертикально">
    <p:spTree>
      <p:nvGrpSpPr>
        <p:cNvPr id="1" name=""/>
        <p:cNvGrpSpPr/>
        <p:nvPr/>
      </p:nvGrpSpPr>
      <p:grpSpPr>
        <a:xfrm>
          <a:off x="0" y="0"/>
          <a:ext cx="0" cy="0"/>
          <a:chOff x="0" y="0"/>
          <a:chExt cx="0" cy="0"/>
        </a:xfrm>
      </p:grpSpPr>
      <p:sp>
        <p:nvSpPr>
          <p:cNvPr id="38" name="Изображение"/>
          <p:cNvSpPr/>
          <p:nvPr>
            <p:ph type="pic" idx="13"/>
          </p:nvPr>
        </p:nvSpPr>
        <p:spPr>
          <a:xfrm>
            <a:off x="2263775" y="613833"/>
            <a:ext cx="12401550" cy="8267701"/>
          </a:xfrm>
          <a:prstGeom prst="rect">
            <a:avLst/>
          </a:prstGeom>
        </p:spPr>
        <p:txBody>
          <a:bodyPr lIns="91439" tIns="45719" rIns="91439" bIns="45719" anchor="t">
            <a:noAutofit/>
          </a:bodyPr>
          <a:lstStyle/>
          <a:p>
            <a:pPr/>
          </a:p>
        </p:txBody>
      </p:sp>
      <p:sp>
        <p:nvSpPr>
          <p:cNvPr id="39" name="Текст заголовка"/>
          <p:cNvSpPr txBox="1"/>
          <p:nvPr>
            <p:ph type="title"/>
          </p:nvPr>
        </p:nvSpPr>
        <p:spPr>
          <a:xfrm>
            <a:off x="952500" y="635000"/>
            <a:ext cx="5334000" cy="3987800"/>
          </a:xfrm>
          <a:prstGeom prst="rect">
            <a:avLst/>
          </a:prstGeom>
        </p:spPr>
        <p:txBody>
          <a:bodyPr anchor="b"/>
          <a:lstStyle>
            <a:lvl1pPr>
              <a:defRPr sz="6000"/>
            </a:lvl1pPr>
          </a:lstStyle>
          <a:p>
            <a:pPr/>
            <a:r>
              <a:t>Текст заголовка</a:t>
            </a:r>
          </a:p>
        </p:txBody>
      </p:sp>
      <p:sp>
        <p:nvSpPr>
          <p:cNvPr id="40" name="Уровень текста 1…"/>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 сверху">
    <p:spTree>
      <p:nvGrpSpPr>
        <p:cNvPr id="1" name=""/>
        <p:cNvGrpSpPr/>
        <p:nvPr/>
      </p:nvGrpSpPr>
      <p:grpSpPr>
        <a:xfrm>
          <a:off x="0" y="0"/>
          <a:ext cx="0" cy="0"/>
          <a:chOff x="0" y="0"/>
          <a:chExt cx="0" cy="0"/>
        </a:xfrm>
      </p:grpSpPr>
      <p:sp>
        <p:nvSpPr>
          <p:cNvPr id="48" name="Текст заголовка"/>
          <p:cNvSpPr txBox="1"/>
          <p:nvPr>
            <p:ph type="title"/>
          </p:nvPr>
        </p:nvSpPr>
        <p:spPr>
          <a:prstGeom prst="rect">
            <a:avLst/>
          </a:prstGeom>
        </p:spPr>
        <p:txBody>
          <a:bodyPr/>
          <a:lstStyle/>
          <a:p>
            <a:pPr/>
            <a:r>
              <a:t>Текст заголовка</a:t>
            </a:r>
          </a:p>
        </p:txBody>
      </p:sp>
      <p:sp>
        <p:nvSpPr>
          <p:cNvPr id="49"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и пункты">
    <p:spTree>
      <p:nvGrpSpPr>
        <p:cNvPr id="1" name=""/>
        <p:cNvGrpSpPr/>
        <p:nvPr/>
      </p:nvGrpSpPr>
      <p:grpSpPr>
        <a:xfrm>
          <a:off x="0" y="0"/>
          <a:ext cx="0" cy="0"/>
          <a:chOff x="0" y="0"/>
          <a:chExt cx="0" cy="0"/>
        </a:xfrm>
      </p:grpSpPr>
      <p:sp>
        <p:nvSpPr>
          <p:cNvPr id="56" name="Текст заголовка"/>
          <p:cNvSpPr txBox="1"/>
          <p:nvPr>
            <p:ph type="title"/>
          </p:nvPr>
        </p:nvSpPr>
        <p:spPr>
          <a:prstGeom prst="rect">
            <a:avLst/>
          </a:prstGeom>
        </p:spPr>
        <p:txBody>
          <a:bodyPr/>
          <a:lstStyle/>
          <a:p>
            <a:pPr/>
            <a:r>
              <a:t>Текст заголовка</a:t>
            </a:r>
          </a:p>
        </p:txBody>
      </p:sp>
      <p:sp>
        <p:nvSpPr>
          <p:cNvPr id="57" name="Уровень текста 1…"/>
          <p:cNvSpPr txBox="1"/>
          <p:nvPr>
            <p:ph type="body" idx="1"/>
          </p:nvPr>
        </p:nvSpPr>
        <p:spPr>
          <a:prstGeom prst="rect">
            <a:avLst/>
          </a:prstGeom>
        </p:spPr>
        <p:txBody>
          <a:body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8"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пункты и фото">
    <p:spTree>
      <p:nvGrpSpPr>
        <p:cNvPr id="1" name=""/>
        <p:cNvGrpSpPr/>
        <p:nvPr/>
      </p:nvGrpSpPr>
      <p:grpSpPr>
        <a:xfrm>
          <a:off x="0" y="0"/>
          <a:ext cx="0" cy="0"/>
          <a:chOff x="0" y="0"/>
          <a:chExt cx="0" cy="0"/>
        </a:xfrm>
      </p:grpSpPr>
      <p:sp>
        <p:nvSpPr>
          <p:cNvPr id="65" name="Изображение"/>
          <p:cNvSpPr/>
          <p:nvPr>
            <p:ph type="pic" idx="13"/>
          </p:nvPr>
        </p:nvSpPr>
        <p:spPr>
          <a:xfrm>
            <a:off x="4086225" y="2586566"/>
            <a:ext cx="9429750" cy="6286501"/>
          </a:xfrm>
          <a:prstGeom prst="rect">
            <a:avLst/>
          </a:prstGeom>
        </p:spPr>
        <p:txBody>
          <a:bodyPr lIns="91439" tIns="45719" rIns="91439" bIns="45719" anchor="t">
            <a:noAutofit/>
          </a:bodyPr>
          <a:lstStyle/>
          <a:p>
            <a:pPr/>
          </a:p>
        </p:txBody>
      </p:sp>
      <p:sp>
        <p:nvSpPr>
          <p:cNvPr id="66" name="Текст заголовка"/>
          <p:cNvSpPr txBox="1"/>
          <p:nvPr>
            <p:ph type="title"/>
          </p:nvPr>
        </p:nvSpPr>
        <p:spPr>
          <a:prstGeom prst="rect">
            <a:avLst/>
          </a:prstGeom>
        </p:spPr>
        <p:txBody>
          <a:bodyPr/>
          <a:lstStyle/>
          <a:p>
            <a:pPr/>
            <a:r>
              <a:t>Текст заголовка</a:t>
            </a:r>
          </a:p>
        </p:txBody>
      </p:sp>
      <p:sp>
        <p:nvSpPr>
          <p:cNvPr id="67" name="Уровень текста 1…"/>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Пункты">
    <p:spTree>
      <p:nvGrpSpPr>
        <p:cNvPr id="1" name=""/>
        <p:cNvGrpSpPr/>
        <p:nvPr/>
      </p:nvGrpSpPr>
      <p:grpSpPr>
        <a:xfrm>
          <a:off x="0" y="0"/>
          <a:ext cx="0" cy="0"/>
          <a:chOff x="0" y="0"/>
          <a:chExt cx="0" cy="0"/>
        </a:xfrm>
      </p:grpSpPr>
      <p:sp>
        <p:nvSpPr>
          <p:cNvPr id="75" name="Уровень текста 1…"/>
          <p:cNvSpPr txBox="1"/>
          <p:nvPr>
            <p:ph type="body" idx="1"/>
          </p:nvPr>
        </p:nvSpPr>
        <p:spPr>
          <a:xfrm>
            <a:off x="952500" y="1270000"/>
            <a:ext cx="11099800" cy="7213600"/>
          </a:xfrm>
          <a:prstGeom prst="rect">
            <a:avLst/>
          </a:prstGeom>
        </p:spPr>
        <p:txBody>
          <a:body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6"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Фото (3 шт.)">
    <p:spTree>
      <p:nvGrpSpPr>
        <p:cNvPr id="1" name=""/>
        <p:cNvGrpSpPr/>
        <p:nvPr/>
      </p:nvGrpSpPr>
      <p:grpSpPr>
        <a:xfrm>
          <a:off x="0" y="0"/>
          <a:ext cx="0" cy="0"/>
          <a:chOff x="0" y="0"/>
          <a:chExt cx="0" cy="0"/>
        </a:xfrm>
      </p:grpSpPr>
      <p:sp>
        <p:nvSpPr>
          <p:cNvPr id="83" name="Изображение"/>
          <p:cNvSpPr/>
          <p:nvPr>
            <p:ph type="pic" sz="quarter" idx="13"/>
          </p:nvPr>
        </p:nvSpPr>
        <p:spPr>
          <a:xfrm>
            <a:off x="6680200" y="5029200"/>
            <a:ext cx="6054748" cy="4038600"/>
          </a:xfrm>
          <a:prstGeom prst="rect">
            <a:avLst/>
          </a:prstGeom>
        </p:spPr>
        <p:txBody>
          <a:bodyPr lIns="91439" tIns="45719" rIns="91439" bIns="45719" anchor="t">
            <a:noAutofit/>
          </a:bodyPr>
          <a:lstStyle/>
          <a:p>
            <a:pPr/>
          </a:p>
        </p:txBody>
      </p:sp>
      <p:sp>
        <p:nvSpPr>
          <p:cNvPr id="84" name="Изображение"/>
          <p:cNvSpPr/>
          <p:nvPr>
            <p:ph type="pic" sz="quarter" idx="14"/>
          </p:nvPr>
        </p:nvSpPr>
        <p:spPr>
          <a:xfrm>
            <a:off x="6502400" y="889000"/>
            <a:ext cx="5867400" cy="3911601"/>
          </a:xfrm>
          <a:prstGeom prst="rect">
            <a:avLst/>
          </a:prstGeom>
        </p:spPr>
        <p:txBody>
          <a:bodyPr lIns="91439" tIns="45719" rIns="91439" bIns="45719" anchor="t">
            <a:noAutofit/>
          </a:bodyPr>
          <a:lstStyle/>
          <a:p>
            <a:pPr/>
          </a:p>
        </p:txBody>
      </p:sp>
      <p:sp>
        <p:nvSpPr>
          <p:cNvPr id="85" name="Изображение"/>
          <p:cNvSpPr/>
          <p:nvPr>
            <p:ph type="pic" idx="15"/>
          </p:nvPr>
        </p:nvSpPr>
        <p:spPr>
          <a:xfrm>
            <a:off x="-2374900" y="889000"/>
            <a:ext cx="11982450" cy="7988300"/>
          </a:xfrm>
          <a:prstGeom prst="rect">
            <a:avLst/>
          </a:prstGeom>
        </p:spPr>
        <p:txBody>
          <a:bodyPr lIns="91439" tIns="45719" rIns="91439" bIns="45719" anchor="t">
            <a:noAutofit/>
          </a:bodyPr>
          <a:lstStyle/>
          <a:p>
            <a:pPr/>
          </a:p>
        </p:txBody>
      </p:sp>
      <p:sp>
        <p:nvSpPr>
          <p:cNvPr id="86"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Текст заголовка"/>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Текст заголовка</a:t>
            </a:r>
          </a:p>
        </p:txBody>
      </p:sp>
      <p:sp>
        <p:nvSpPr>
          <p:cNvPr id="3" name="Уровень текста 1…"/>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lgn="ctr" defTabSz="584200">
              <a:defRPr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28" name="Снимок экрана 2018-09-16 в 19.12.08.png" descr="Снимок экрана 2018-09-16 в 19.12.08.png"/>
          <p:cNvPicPr>
            <a:picLocks noChangeAspect="1"/>
          </p:cNvPicPr>
          <p:nvPr/>
        </p:nvPicPr>
        <p:blipFill>
          <a:blip r:embed="rId2">
            <a:extLst/>
          </a:blip>
          <a:stretch>
            <a:fillRect/>
          </a:stretch>
        </p:blipFill>
        <p:spPr>
          <a:xfrm>
            <a:off x="1155700" y="908050"/>
            <a:ext cx="10693400" cy="79375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208" name="O7GZIG0.jpg" descr="O7GZIG0.jpg"/>
          <p:cNvPicPr>
            <a:picLocks noChangeAspect="1"/>
          </p:cNvPicPr>
          <p:nvPr/>
        </p:nvPicPr>
        <p:blipFill>
          <a:blip r:embed="rId2">
            <a:extLst/>
          </a:blip>
          <a:stretch>
            <a:fillRect/>
          </a:stretch>
        </p:blipFill>
        <p:spPr>
          <a:xfrm>
            <a:off x="0" y="1074602"/>
            <a:ext cx="13004801" cy="8128001"/>
          </a:xfrm>
          <a:prstGeom prst="rect">
            <a:avLst/>
          </a:prstGeom>
          <a:ln w="12700">
            <a:miter lim="400000"/>
          </a:ln>
        </p:spPr>
      </p:pic>
      <p:sp>
        <p:nvSpPr>
          <p:cNvPr id="209" name="Прямоугольник"/>
          <p:cNvSpPr/>
          <p:nvPr/>
        </p:nvSpPr>
        <p:spPr>
          <a:xfrm>
            <a:off x="-18896" y="1074539"/>
            <a:ext cx="13042592" cy="8128128"/>
          </a:xfrm>
          <a:prstGeom prst="rect">
            <a:avLst/>
          </a:prstGeom>
          <a:solidFill>
            <a:srgbClr val="000000">
              <a:alpha val="19471"/>
            </a:srgbClr>
          </a:solidFill>
          <a:ln w="12700">
            <a:miter lim="400000"/>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210" name="CONCLUSION"/>
          <p:cNvSpPr txBox="1"/>
          <p:nvPr>
            <p:ph type="title"/>
          </p:nvPr>
        </p:nvSpPr>
        <p:spPr>
          <a:xfrm>
            <a:off x="355600" y="1242484"/>
            <a:ext cx="12293600" cy="2438401"/>
          </a:xfrm>
          <a:prstGeom prst="rect">
            <a:avLst/>
          </a:prstGeom>
        </p:spPr>
        <p:txBody>
          <a:bodyPr/>
          <a:lstStyle>
            <a:lvl1pPr>
              <a:defRPr>
                <a:solidFill>
                  <a:srgbClr val="FFFFFF"/>
                </a:solidFill>
                <a:latin typeface="PFEncoreSansPro-Light"/>
                <a:ea typeface="PFEncoreSansPro-Light"/>
                <a:cs typeface="PFEncoreSansPro-Light"/>
                <a:sym typeface="PFEncoreSansPro-Light"/>
              </a:defRPr>
            </a:lvl1pPr>
          </a:lstStyle>
          <a:p>
            <a:pPr/>
            <a:r>
              <a:t>CONCLUSION</a:t>
            </a:r>
          </a:p>
        </p:txBody>
      </p:sp>
      <p:sp>
        <p:nvSpPr>
          <p:cNvPr id="211" name="Over 20 years of experience behind our company is not only manufacturing garments but development and construction of military uniform for special forces and oil industry needs.…"/>
          <p:cNvSpPr txBox="1"/>
          <p:nvPr/>
        </p:nvSpPr>
        <p:spPr>
          <a:xfrm>
            <a:off x="604874" y="3437125"/>
            <a:ext cx="11795053" cy="4503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584200">
              <a:defRPr sz="2700">
                <a:solidFill>
                  <a:srgbClr val="FFFFFF"/>
                </a:solidFill>
                <a:latin typeface="PFEncoreSansPro-Light"/>
                <a:ea typeface="PFEncoreSansPro-Light"/>
                <a:cs typeface="PFEncoreSansPro-Light"/>
                <a:sym typeface="PFEncoreSansPro-Light"/>
              </a:defRPr>
            </a:pPr>
            <a:r>
              <a:t>Over 20 years of experience behind our company is not only manufacturing garments but development and construction of military uniform for special forces and oil industry needs.</a:t>
            </a:r>
          </a:p>
          <a:p>
            <a:pPr algn="just" defTabSz="584200">
              <a:defRPr sz="2700">
                <a:solidFill>
                  <a:srgbClr val="FFFFFF"/>
                </a:solidFill>
                <a:latin typeface="PFEncoreSansPro-Light"/>
                <a:ea typeface="PFEncoreSansPro-Light"/>
                <a:cs typeface="PFEncoreSansPro-Light"/>
                <a:sym typeface="PFEncoreSansPro-Light"/>
              </a:defRPr>
            </a:pPr>
            <a:r>
              <a:t>Nowadays CLOTWELL has solid business relationships with the best suppliers of raw materials, trims and accessories from USA, China, Russia,  and Europe. Our items are made according to the required National standards.</a:t>
            </a:r>
          </a:p>
          <a:p>
            <a:pPr algn="just" defTabSz="584200">
              <a:defRPr sz="2700">
                <a:solidFill>
                  <a:srgbClr val="FFFFFF"/>
                </a:solidFill>
                <a:latin typeface="PFEncoreSansPro-Light"/>
                <a:ea typeface="PFEncoreSansPro-Light"/>
                <a:cs typeface="PFEncoreSansPro-Light"/>
                <a:sym typeface="PFEncoreSansPro-Light"/>
              </a:defRPr>
            </a:pPr>
            <a:r>
              <a:t>Professional team with over 20 years of expertise in garment production. </a:t>
            </a:r>
          </a:p>
          <a:p>
            <a:pPr algn="just" defTabSz="584200">
              <a:defRPr sz="2700">
                <a:solidFill>
                  <a:srgbClr val="FFFFFF"/>
                </a:solidFill>
                <a:latin typeface="PFEncoreSansPro-Light"/>
                <a:ea typeface="PFEncoreSansPro-Light"/>
                <a:cs typeface="PFEncoreSansPro-Light"/>
                <a:sym typeface="PFEncoreSansPro-Light"/>
              </a:defRPr>
            </a:pPr>
            <a:r>
              <a:t>Understanding quality importance CLOTWELL has implemented Geiba Kaizen, ISO9001 and National quality standard. Every day we study new elaborations in textile and garment industry with the purpose to satisfy client’s needs.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Изображение" descr="Изображение"/>
          <p:cNvPicPr>
            <a:picLocks noChangeAspect="1"/>
          </p:cNvPicPr>
          <p:nvPr/>
        </p:nvPicPr>
        <p:blipFill>
          <a:blip r:embed="rId2">
            <a:extLst/>
          </a:blip>
          <a:stretch>
            <a:fillRect/>
          </a:stretch>
        </p:blipFill>
        <p:spPr>
          <a:xfrm>
            <a:off x="-464736" y="-36546"/>
            <a:ext cx="13934272" cy="9826692"/>
          </a:xfrm>
          <a:prstGeom prst="rect">
            <a:avLst/>
          </a:prstGeom>
          <a:ln w="12700">
            <a:miter lim="400000"/>
          </a:ln>
        </p:spPr>
      </p:pic>
      <p:sp>
        <p:nvSpPr>
          <p:cNvPr id="131" name="HERRITAGE"/>
          <p:cNvSpPr txBox="1"/>
          <p:nvPr>
            <p:ph type="title"/>
          </p:nvPr>
        </p:nvSpPr>
        <p:spPr>
          <a:xfrm>
            <a:off x="355600" y="114300"/>
            <a:ext cx="12293600" cy="2438400"/>
          </a:xfrm>
          <a:prstGeom prst="rect">
            <a:avLst/>
          </a:prstGeom>
        </p:spPr>
        <p:txBody>
          <a:bodyPr/>
          <a:lstStyle>
            <a:lvl1pPr>
              <a:defRPr cap="all" sz="7200">
                <a:latin typeface="PFEncoreSansPro-Light"/>
                <a:ea typeface="PFEncoreSansPro-Light"/>
                <a:cs typeface="PFEncoreSansPro-Light"/>
                <a:sym typeface="PFEncoreSansPro-Light"/>
              </a:defRPr>
            </a:lvl1pPr>
          </a:lstStyle>
          <a:p>
            <a:pPr/>
            <a:r>
              <a:t>HERRITAGE</a:t>
            </a:r>
          </a:p>
        </p:txBody>
      </p:sp>
      <p:sp>
        <p:nvSpPr>
          <p:cNvPr id="132" name="90-s…, there were almost nothing to find down here in ex USSR countries. After USSR disintegration in 1991 the founders Oleg and Valeriya have come to Kazakhstan. They lived simple life as everyone does. As you might know KZ is not very attractive market for big brands and even smaller ones. Kazakhstan always gets small attention to itself as these days it has small population and average salary rate.…"/>
          <p:cNvSpPr txBox="1"/>
          <p:nvPr>
            <p:ph type="body" idx="1"/>
          </p:nvPr>
        </p:nvSpPr>
        <p:spPr>
          <a:xfrm>
            <a:off x="355600" y="2068289"/>
            <a:ext cx="12293600" cy="7344222"/>
          </a:xfrm>
          <a:prstGeom prst="rect">
            <a:avLst/>
          </a:prstGeom>
        </p:spPr>
        <p:txBody>
          <a:bodyPr/>
          <a:lstStyle/>
          <a:p>
            <a:pPr marL="118719" indent="-118719" algn="just" defTabSz="142463">
              <a:spcBef>
                <a:spcPts val="900"/>
              </a:spcBef>
              <a:buClr>
                <a:srgbClr val="9A958E"/>
              </a:buClr>
              <a:buSzPct val="75000"/>
              <a:defRPr sz="1216">
                <a:solidFill>
                  <a:srgbClr val="FFFFFF"/>
                </a:solidFill>
                <a:latin typeface="PFEncoreSansPro-Bold"/>
                <a:ea typeface="PFEncoreSansPro-Bold"/>
                <a:cs typeface="PFEncoreSansPro-Bold"/>
                <a:sym typeface="PFEncoreSansPro-Bold"/>
              </a:defRPr>
            </a:pPr>
            <a:r>
              <a:t>90-s…,</a:t>
            </a:r>
            <a:r>
              <a:t> there were almost nothing to find down here in ex USSR countries. After USSR disintegration in 1991 the founders Oleg and Valeriya have come to Kazakhstan. They lived simple life as everyone does. As you might know KZ is not very attractive market for big brands and even smaller ones. Kazakhstan always gets small attention to itself as these days it has small population and average salary rate.</a:t>
            </a:r>
            <a:endParaRPr spc="24"/>
          </a:p>
          <a:p>
            <a:pPr marL="118719" indent="-118719" algn="just" defTabSz="142463">
              <a:spcBef>
                <a:spcPts val="900"/>
              </a:spcBef>
              <a:buClr>
                <a:srgbClr val="9A958E"/>
              </a:buClr>
              <a:buSzPct val="75000"/>
              <a:defRPr sz="1216">
                <a:solidFill>
                  <a:srgbClr val="FFFFFF"/>
                </a:solidFill>
                <a:latin typeface="PFEncoreSansPro-Bold"/>
                <a:ea typeface="PFEncoreSansPro-Bold"/>
                <a:cs typeface="PFEncoreSansPro-Bold"/>
                <a:sym typeface="PFEncoreSansPro-Bold"/>
              </a:defRPr>
            </a:pPr>
            <a:r>
              <a:t>Valeriya likes garments production so she has started sewing garments for her little son, using small different fabrics pieces which were at disposal. Their friends and environment have noticed that their son wears something uniq something that is not in the market. Family got their first orders from the friends been asking to make clothes for their children, this where they found their first success.  As time passes Oleg and Valeriya receives orders, they were making dresses, both women’s and man’s suits, orders were usually given by their friends.  </a:t>
            </a:r>
            <a:endParaRPr spc="24"/>
          </a:p>
          <a:p>
            <a:pPr marL="118719" indent="-118719" algn="just" defTabSz="142463">
              <a:spcBef>
                <a:spcPts val="900"/>
              </a:spcBef>
              <a:buClr>
                <a:srgbClr val="9A958E"/>
              </a:buClr>
              <a:buSzPct val="75000"/>
              <a:defRPr sz="1216">
                <a:solidFill>
                  <a:srgbClr val="FFFFFF"/>
                </a:solidFill>
                <a:latin typeface="PFEncoreSansPro-Bold"/>
                <a:ea typeface="PFEncoreSansPro-Bold"/>
                <a:cs typeface="PFEncoreSansPro-Bold"/>
                <a:sym typeface="PFEncoreSansPro-Bold"/>
              </a:defRPr>
            </a:pPr>
            <a:r>
              <a:t>As there were nothing to buy in the market, founders found out that there is a niche to make garments.  They have decided to make women’s suit and children’s overall in bulk. They did not have their own facilities to produce required quantity, and were no skills to make it on their own. It was a decision to sign subcontracts with already existed workshops. Unfortunately due to lack of an experienced workshops project was failed. </a:t>
            </a:r>
            <a:endParaRPr spc="24"/>
          </a:p>
          <a:p>
            <a:pPr marL="118719" indent="-118719" algn="just" defTabSz="142463">
              <a:spcBef>
                <a:spcPts val="900"/>
              </a:spcBef>
              <a:buClr>
                <a:srgbClr val="9A958E"/>
              </a:buClr>
              <a:buSzPct val="75000"/>
              <a:defRPr sz="1216">
                <a:solidFill>
                  <a:srgbClr val="FFFFFF"/>
                </a:solidFill>
                <a:latin typeface="PFEncoreSansPro-Bold"/>
                <a:ea typeface="PFEncoreSansPro-Bold"/>
                <a:cs typeface="PFEncoreSansPro-Bold"/>
                <a:sym typeface="PFEncoreSansPro-Bold"/>
              </a:defRPr>
            </a:pPr>
            <a:r>
              <a:t>After a non successful experience Valeriya has found some nice tricot fabric and start to design garments by her own and successfully sold all items. This is where she afforded to buy a new overlock.</a:t>
            </a:r>
            <a:endParaRPr spc="24"/>
          </a:p>
          <a:p>
            <a:pPr marL="118719" indent="-118719" algn="just" defTabSz="142463">
              <a:spcBef>
                <a:spcPts val="900"/>
              </a:spcBef>
              <a:buClr>
                <a:srgbClr val="9A958E"/>
              </a:buClr>
              <a:buSzPct val="75000"/>
              <a:defRPr sz="1216">
                <a:solidFill>
                  <a:srgbClr val="FFFFFF"/>
                </a:solidFill>
                <a:latin typeface="PFEncoreSansPro-Bold"/>
                <a:ea typeface="PFEncoreSansPro-Bold"/>
                <a:cs typeface="PFEncoreSansPro-Bold"/>
                <a:sym typeface="PFEncoreSansPro-Bold"/>
              </a:defRPr>
            </a:pPr>
            <a:r>
              <a:t>September 1995. No machines and own building, only dream and true love to their business. They came up with an idea to start up a workshop. Business was based on blankets filled with camel wool witch were made during 1995-1998 years. </a:t>
            </a:r>
            <a:endParaRPr spc="24"/>
          </a:p>
          <a:p>
            <a:pPr marL="118719" indent="-118719" algn="just" defTabSz="142463">
              <a:spcBef>
                <a:spcPts val="900"/>
              </a:spcBef>
              <a:buClr>
                <a:srgbClr val="9A958E"/>
              </a:buClr>
              <a:buSzPct val="75000"/>
              <a:defRPr sz="1216">
                <a:solidFill>
                  <a:srgbClr val="FFFFFF"/>
                </a:solidFill>
                <a:latin typeface="PFEncoreSansPro-Bold"/>
                <a:ea typeface="PFEncoreSansPro-Bold"/>
                <a:cs typeface="PFEncoreSansPro-Bold"/>
                <a:sym typeface="PFEncoreSansPro-Bold"/>
              </a:defRPr>
            </a:pPr>
            <a:r>
              <a:t>1999 year.  An idea to start doing workwear mass production, but there were still no specialists attracted to the company, only sewing operators. Speaking about our first samples, they were so unattractive with no technology and construction skills.  Later they came to the point when they required a specialist. They have started to search a technologist and a constructor, knew nothing of who shall they look for, only asking and studying newspapers and books.  </a:t>
            </a:r>
            <a:endParaRPr spc="24"/>
          </a:p>
          <a:p>
            <a:pPr marL="118719" indent="-118719" algn="just" defTabSz="142463">
              <a:spcBef>
                <a:spcPts val="900"/>
              </a:spcBef>
              <a:buClr>
                <a:srgbClr val="9A958E"/>
              </a:buClr>
              <a:buSzPct val="75000"/>
              <a:defRPr sz="1216">
                <a:solidFill>
                  <a:srgbClr val="FFFFFF"/>
                </a:solidFill>
                <a:latin typeface="PFEncoreSansPro-Bold"/>
                <a:ea typeface="PFEncoreSansPro-Bold"/>
                <a:cs typeface="PFEncoreSansPro-Bold"/>
                <a:sym typeface="PFEncoreSansPro-Bold"/>
              </a:defRPr>
            </a:pPr>
            <a:r>
              <a:t>2001 a year of our company hired its first technologist. </a:t>
            </a:r>
            <a:endParaRPr spc="24"/>
          </a:p>
          <a:p>
            <a:pPr marL="118719" indent="-118719" algn="just" defTabSz="142463">
              <a:spcBef>
                <a:spcPts val="900"/>
              </a:spcBef>
              <a:buClr>
                <a:srgbClr val="9A958E"/>
              </a:buClr>
              <a:buSzPct val="75000"/>
              <a:defRPr sz="1216">
                <a:solidFill>
                  <a:srgbClr val="FFFFFF"/>
                </a:solidFill>
                <a:latin typeface="PFEncoreSansPro-Bold"/>
                <a:ea typeface="PFEncoreSansPro-Bold"/>
                <a:cs typeface="PFEncoreSansPro-Bold"/>
                <a:sym typeface="PFEncoreSansPro-Bold"/>
              </a:defRPr>
            </a:pPr>
            <a:r>
              <a:t>2004 company bought own building .</a:t>
            </a:r>
            <a:endParaRPr spc="24"/>
          </a:p>
          <a:p>
            <a:pPr marL="118719" indent="-118719" algn="just" defTabSz="142463">
              <a:spcBef>
                <a:spcPts val="900"/>
              </a:spcBef>
              <a:buClr>
                <a:srgbClr val="9A958E"/>
              </a:buClr>
              <a:buSzPct val="75000"/>
              <a:defRPr sz="1216">
                <a:solidFill>
                  <a:srgbClr val="FFFFFF"/>
                </a:solidFill>
                <a:latin typeface="PFEncoreSansPro-Bold"/>
                <a:ea typeface="PFEncoreSansPro-Bold"/>
                <a:cs typeface="PFEncoreSansPro-Bold"/>
                <a:sym typeface="PFEncoreSansPro-Bold"/>
              </a:defRPr>
            </a:pPr>
            <a:r>
              <a:t>2009 a year of the first military contract </a:t>
            </a:r>
          </a:p>
          <a:p>
            <a:pPr marL="118719" indent="-118719" algn="just" defTabSz="142463">
              <a:spcBef>
                <a:spcPts val="900"/>
              </a:spcBef>
              <a:buClr>
                <a:srgbClr val="9A958E"/>
              </a:buClr>
              <a:buSzPct val="75000"/>
              <a:defRPr sz="1216">
                <a:solidFill>
                  <a:srgbClr val="FFFFFF"/>
                </a:solidFill>
                <a:latin typeface="PFEncoreSansPro-Bold"/>
                <a:ea typeface="PFEncoreSansPro-Bold"/>
                <a:cs typeface="PFEncoreSansPro-Bold"/>
                <a:sym typeface="PFEncoreSansPro-Bold"/>
              </a:defRPr>
            </a:pPr>
            <a:r>
              <a:t>2014 year our company has won Government contest as one of the perspective companies and reward was involved specialist of Canadian consultancy company CESO. Target of the session was to build the strategy of development for further 5 years. </a:t>
            </a:r>
          </a:p>
          <a:p>
            <a:pPr marL="118719" indent="-118719" algn="just" defTabSz="142463">
              <a:spcBef>
                <a:spcPts val="900"/>
              </a:spcBef>
              <a:buClr>
                <a:srgbClr val="9A958E"/>
              </a:buClr>
              <a:buSzPct val="75000"/>
              <a:defRPr sz="1216">
                <a:solidFill>
                  <a:srgbClr val="FFFFFF"/>
                </a:solidFill>
                <a:latin typeface="PFEncoreSansPro-Bold"/>
                <a:ea typeface="PFEncoreSansPro-Bold"/>
                <a:cs typeface="PFEncoreSansPro-Bold"/>
                <a:sym typeface="PFEncoreSansPro-Bold"/>
              </a:defRPr>
            </a:pPr>
            <a:r>
              <a:t>2015 owners have decided to develop production area and build new facilities. Business plan has been prepared and offered for the consideration. The project was approved by KZ Government and company received investments for the building new facilities and purchasing of a brand new automatic equipment. </a:t>
            </a:r>
            <a:endParaRPr spc="24"/>
          </a:p>
          <a:p>
            <a:pPr marL="118719" indent="-118719" algn="just" defTabSz="142463">
              <a:spcBef>
                <a:spcPts val="900"/>
              </a:spcBef>
              <a:buClr>
                <a:srgbClr val="9A958E"/>
              </a:buClr>
              <a:buSzPct val="75000"/>
              <a:defRPr sz="1216">
                <a:solidFill>
                  <a:srgbClr val="FFFFFF"/>
                </a:solidFill>
                <a:latin typeface="PFEncoreSansPro-Bold"/>
                <a:ea typeface="PFEncoreSansPro-Bold"/>
                <a:cs typeface="PFEncoreSansPro-Bold"/>
                <a:sym typeface="PFEncoreSansPro-Bold"/>
              </a:defRPr>
            </a:pPr>
            <a:r>
              <a:t>After a long work on a military and a workwear markets in 2016 founders start to think about own brand of active apparel and gear.  </a:t>
            </a:r>
            <a:endParaRPr spc="24"/>
          </a:p>
          <a:p>
            <a:pPr marL="118719" indent="-118719" algn="just" defTabSz="142463">
              <a:spcBef>
                <a:spcPts val="900"/>
              </a:spcBef>
              <a:buClr>
                <a:srgbClr val="9A958E"/>
              </a:buClr>
              <a:buSzPct val="75000"/>
              <a:defRPr sz="1216">
                <a:solidFill>
                  <a:srgbClr val="FFFFFF"/>
                </a:solidFill>
                <a:latin typeface="PFEncoreSansPro-Bold"/>
                <a:ea typeface="PFEncoreSansPro-Bold"/>
                <a:cs typeface="PFEncoreSansPro-Bold"/>
                <a:sym typeface="PFEncoreSansPro-Bold"/>
              </a:defRPr>
            </a:pPr>
            <a:r>
              <a:t>2017 Geiba Kaizen philosophy was implemented. It helps company to start its beautiful journey to achieve lean production system. </a:t>
            </a:r>
          </a:p>
          <a:p>
            <a:pPr marL="118719" indent="-118719" algn="just" defTabSz="142463">
              <a:spcBef>
                <a:spcPts val="900"/>
              </a:spcBef>
              <a:buClr>
                <a:srgbClr val="9A958E"/>
              </a:buClr>
              <a:buSzPct val="75000"/>
              <a:defRPr sz="1216">
                <a:solidFill>
                  <a:srgbClr val="FFFFFF"/>
                </a:solidFill>
                <a:latin typeface="PFEncoreSansPro-Bold"/>
                <a:ea typeface="PFEncoreSansPro-Bold"/>
                <a:cs typeface="PFEncoreSansPro-Bold"/>
                <a:sym typeface="PFEncoreSansPro-Bold"/>
              </a:defRPr>
            </a:pPr>
            <a:r>
              <a:t>Later in 2018 CLOTWELL Ltd along with European bank for reconstruction and development has initialized project  «senior advisors». Project has its attention to the production quality and new brand development. This project brought us more than we expected.  Jan Gunnar Davidsson met his future DonCano manufacturers and international distributors. </a:t>
            </a:r>
            <a:endParaRPr spc="24"/>
          </a:p>
          <a:p>
            <a:pPr marL="118719" indent="-118719" algn="just" defTabSz="142463">
              <a:spcBef>
                <a:spcPts val="900"/>
              </a:spcBef>
              <a:buClr>
                <a:srgbClr val="9A958E"/>
              </a:buClr>
              <a:buSzPct val="75000"/>
              <a:defRPr sz="1216">
                <a:solidFill>
                  <a:srgbClr val="FFFFFF"/>
                </a:solidFill>
                <a:latin typeface="PFEncoreSansPro-Bold"/>
                <a:ea typeface="PFEncoreSansPro-Bold"/>
                <a:cs typeface="PFEncoreSansPro-Bold"/>
                <a:sym typeface="PFEncoreSansPro-Bold"/>
              </a:defRPr>
            </a:pPr>
            <a:r>
              <a:t>2019 year we have signet agreement with Polartec and Westex - international leaders in textile industry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 name="Снимок экрана 2019-10-01 в 19.41.10-filtered.png" descr="Снимок экрана 2019-10-01 в 19.41.10-filtered.png"/>
          <p:cNvPicPr>
            <a:picLocks noChangeAspect="1"/>
          </p:cNvPicPr>
          <p:nvPr/>
        </p:nvPicPr>
        <p:blipFill>
          <a:blip r:embed="rId2">
            <a:extLst/>
          </a:blip>
          <a:stretch>
            <a:fillRect/>
          </a:stretch>
        </p:blipFill>
        <p:spPr>
          <a:xfrm>
            <a:off x="-1067954" y="-167758"/>
            <a:ext cx="15140708" cy="10089115"/>
          </a:xfrm>
          <a:prstGeom prst="rect">
            <a:avLst/>
          </a:prstGeom>
          <a:ln w="12700">
            <a:miter lim="400000"/>
          </a:ln>
        </p:spPr>
      </p:pic>
      <p:sp>
        <p:nvSpPr>
          <p:cNvPr id="135" name="OUR MISSION"/>
          <p:cNvSpPr txBox="1"/>
          <p:nvPr>
            <p:ph type="title"/>
          </p:nvPr>
        </p:nvSpPr>
        <p:spPr>
          <a:prstGeom prst="rect">
            <a:avLst/>
          </a:prstGeom>
        </p:spPr>
        <p:txBody>
          <a:bodyPr/>
          <a:lstStyle>
            <a:lvl1pPr>
              <a:defRPr>
                <a:latin typeface="PFEncoreSansPro-Light"/>
                <a:ea typeface="PFEncoreSansPro-Light"/>
                <a:cs typeface="PFEncoreSansPro-Light"/>
                <a:sym typeface="PFEncoreSansPro-Light"/>
              </a:defRPr>
            </a:lvl1pPr>
          </a:lstStyle>
          <a:p>
            <a:pPr/>
            <a:r>
              <a:t>OUR MISSION</a:t>
            </a:r>
          </a:p>
        </p:txBody>
      </p:sp>
      <p:pic>
        <p:nvPicPr>
          <p:cNvPr id="136" name="логотип black.png" descr="логотип black.png"/>
          <p:cNvPicPr>
            <a:picLocks noChangeAspect="1"/>
          </p:cNvPicPr>
          <p:nvPr/>
        </p:nvPicPr>
        <p:blipFill>
          <a:blip r:embed="rId3">
            <a:extLst/>
          </a:blip>
          <a:stretch>
            <a:fillRect/>
          </a:stretch>
        </p:blipFill>
        <p:spPr>
          <a:xfrm>
            <a:off x="11410827" y="8341128"/>
            <a:ext cx="1259241" cy="735714"/>
          </a:xfrm>
          <a:prstGeom prst="rect">
            <a:avLst/>
          </a:prstGeom>
          <a:ln w="12700">
            <a:miter lim="400000"/>
          </a:ln>
        </p:spPr>
      </p:pic>
      <p:sp>
        <p:nvSpPr>
          <p:cNvPr id="137" name="WE CAN CONQUER ANY CHALLENGE TOGETHER…"/>
          <p:cNvSpPr txBox="1"/>
          <p:nvPr/>
        </p:nvSpPr>
        <p:spPr>
          <a:xfrm>
            <a:off x="952500" y="3827780"/>
            <a:ext cx="11099801" cy="2098041"/>
          </a:xfrm>
          <a:prstGeom prst="rect">
            <a:avLst/>
          </a:prstGeom>
          <a:ln w="12700">
            <a:miter lim="400000"/>
          </a:ln>
          <a:effectLst>
            <a:outerShdw sx="100000" sy="100000" kx="0" ky="0" algn="b" rotWithShape="0" blurRad="889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a:defRPr sz="1900">
                <a:solidFill>
                  <a:srgbClr val="FFFFFF"/>
                </a:solidFill>
                <a:latin typeface="PFEncoreSansPro-Bold"/>
                <a:ea typeface="PFEncoreSansPro-Bold"/>
                <a:cs typeface="PFEncoreSansPro-Bold"/>
                <a:sym typeface="PFEncoreSansPro-Bold"/>
              </a:defRPr>
            </a:pPr>
            <a:r>
              <a:t>WE CAN CONQUER ANY CHALLENGE TOGETHER</a:t>
            </a:r>
          </a:p>
          <a:p>
            <a:pPr algn="ctr">
              <a:defRPr sz="1900">
                <a:solidFill>
                  <a:srgbClr val="FFFFFF"/>
                </a:solidFill>
                <a:latin typeface="PFEncoreSansPro-Bold"/>
                <a:ea typeface="PFEncoreSansPro-Bold"/>
                <a:cs typeface="PFEncoreSansPro-Bold"/>
                <a:sym typeface="PFEncoreSansPro-Bold"/>
              </a:defRPr>
            </a:pPr>
            <a:r>
              <a:t>Work in hard environment is challenging, so are free-time activities.  No matter how hard you push, how high you climb – your goal is everything. </a:t>
            </a:r>
          </a:p>
          <a:p>
            <a:pPr algn="ctr">
              <a:defRPr sz="1900">
                <a:solidFill>
                  <a:srgbClr val="FFFFFF"/>
                </a:solidFill>
                <a:latin typeface="PFEncoreSansPro-Bold"/>
                <a:ea typeface="PFEncoreSansPro-Bold"/>
                <a:cs typeface="PFEncoreSansPro-Bold"/>
                <a:sym typeface="PFEncoreSansPro-Bold"/>
              </a:defRPr>
            </a:pPr>
            <a:r>
              <a:t>We are your partner to achieve these targets.</a:t>
            </a:r>
          </a:p>
          <a:p>
            <a:pPr algn="ctr">
              <a:defRPr sz="1900">
                <a:solidFill>
                  <a:srgbClr val="FFFFFF"/>
                </a:solidFill>
                <a:latin typeface="PFEncoreSansPro-Bold"/>
                <a:ea typeface="PFEncoreSansPro-Bold"/>
                <a:cs typeface="PFEncoreSansPro-Bold"/>
                <a:sym typeface="PFEncoreSansPro-Bold"/>
              </a:defRPr>
            </a:pPr>
            <a:r>
              <a:t>Our mission is to equip you for every possible challenge by providing you with garments and accessories for protection and enhancement of personal performance. </a:t>
            </a:r>
          </a:p>
          <a:p>
            <a:pPr algn="ctr">
              <a:defRPr sz="1900">
                <a:solidFill>
                  <a:srgbClr val="FFFFFF"/>
                </a:solidFill>
                <a:latin typeface="PFEncoreSansPro-Bold"/>
                <a:ea typeface="PFEncoreSansPro-Bold"/>
                <a:cs typeface="PFEncoreSansPro-Bold"/>
                <a:sym typeface="PFEncoreSansPro-Bold"/>
              </a:defRPr>
            </a:pPr>
            <a:r>
              <a:t>Let’s do it together.</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WE ARE CLOTWELL"/>
          <p:cNvSpPr txBox="1"/>
          <p:nvPr/>
        </p:nvSpPr>
        <p:spPr>
          <a:xfrm>
            <a:off x="3229228" y="765055"/>
            <a:ext cx="6546343"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929292"/>
                </a:solidFill>
                <a:latin typeface="PFEncoreSansPro-Light"/>
                <a:ea typeface="PFEncoreSansPro-Light"/>
                <a:cs typeface="PFEncoreSansPro-Light"/>
                <a:sym typeface="PFEncoreSansPro-Light"/>
              </a:defRPr>
            </a:lvl1pPr>
          </a:lstStyle>
          <a:p>
            <a:pPr/>
            <a:r>
              <a:t>WE ARE CLOTWELL</a:t>
            </a:r>
          </a:p>
        </p:txBody>
      </p:sp>
      <p:sp>
        <p:nvSpPr>
          <p:cNvPr id="140" name="CLOTWELL’s core values we truly believe in and deliver to all our partners"/>
          <p:cNvSpPr txBox="1"/>
          <p:nvPr/>
        </p:nvSpPr>
        <p:spPr>
          <a:xfrm>
            <a:off x="2527173" y="1635510"/>
            <a:ext cx="7950455"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000">
                <a:solidFill>
                  <a:srgbClr val="929292"/>
                </a:solidFill>
                <a:latin typeface="PFEncoreSansPro-Light"/>
                <a:ea typeface="PFEncoreSansPro-Light"/>
                <a:cs typeface="PFEncoreSansPro-Light"/>
                <a:sym typeface="PFEncoreSansPro-Light"/>
              </a:defRPr>
            </a:lvl1pPr>
          </a:lstStyle>
          <a:p>
            <a:pPr/>
            <a:r>
              <a:t>CLOTWELL’s core values we truly believe in and deliver to all our partners</a:t>
            </a:r>
          </a:p>
        </p:txBody>
      </p:sp>
      <p:sp>
        <p:nvSpPr>
          <p:cNvPr id="141" name="Линия"/>
          <p:cNvSpPr/>
          <p:nvPr/>
        </p:nvSpPr>
        <p:spPr>
          <a:xfrm flipH="1" flipV="1">
            <a:off x="4951299" y="4452113"/>
            <a:ext cx="407669" cy="407670"/>
          </a:xfrm>
          <a:prstGeom prst="line">
            <a:avLst/>
          </a:prstGeom>
          <a:ln w="25400">
            <a:solidFill>
              <a:srgbClr val="929292"/>
            </a:solidFill>
            <a:miter lim="400000"/>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142" name="Линия"/>
          <p:cNvSpPr/>
          <p:nvPr/>
        </p:nvSpPr>
        <p:spPr>
          <a:xfrm flipH="1">
            <a:off x="2625015" y="4455684"/>
            <a:ext cx="2337409" cy="1"/>
          </a:xfrm>
          <a:prstGeom prst="line">
            <a:avLst/>
          </a:prstGeom>
          <a:ln w="25400">
            <a:solidFill>
              <a:srgbClr val="929292"/>
            </a:solidFill>
            <a:miter lim="400000"/>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143" name="Кружок"/>
          <p:cNvSpPr/>
          <p:nvPr/>
        </p:nvSpPr>
        <p:spPr>
          <a:xfrm flipH="1">
            <a:off x="2527172" y="4395274"/>
            <a:ext cx="82803" cy="82802"/>
          </a:xfrm>
          <a:prstGeom prst="ellipse">
            <a:avLst/>
          </a:prstGeom>
          <a:solidFill>
            <a:srgbClr val="929292"/>
          </a:solidFill>
          <a:ln w="12700">
            <a:miter lim="400000"/>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144" name="Линия"/>
          <p:cNvSpPr/>
          <p:nvPr/>
        </p:nvSpPr>
        <p:spPr>
          <a:xfrm flipH="1">
            <a:off x="5727072" y="6442952"/>
            <a:ext cx="407669" cy="407669"/>
          </a:xfrm>
          <a:prstGeom prst="line">
            <a:avLst/>
          </a:prstGeom>
          <a:ln w="25400">
            <a:solidFill>
              <a:srgbClr val="929292"/>
            </a:solidFill>
            <a:miter lim="400000"/>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145" name="Линия"/>
          <p:cNvSpPr/>
          <p:nvPr/>
        </p:nvSpPr>
        <p:spPr>
          <a:xfrm flipH="1">
            <a:off x="3400789" y="6847050"/>
            <a:ext cx="2337409" cy="1"/>
          </a:xfrm>
          <a:prstGeom prst="line">
            <a:avLst/>
          </a:prstGeom>
          <a:ln w="25400">
            <a:solidFill>
              <a:srgbClr val="929292"/>
            </a:solidFill>
            <a:miter lim="400000"/>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146" name="Кружок"/>
          <p:cNvSpPr/>
          <p:nvPr/>
        </p:nvSpPr>
        <p:spPr>
          <a:xfrm rot="10800000">
            <a:off x="3353745" y="6805649"/>
            <a:ext cx="82803" cy="82803"/>
          </a:xfrm>
          <a:prstGeom prst="ellipse">
            <a:avLst/>
          </a:prstGeom>
          <a:solidFill>
            <a:srgbClr val="929292"/>
          </a:solidFill>
          <a:ln w="12700">
            <a:miter lim="400000"/>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147" name="Линия"/>
          <p:cNvSpPr/>
          <p:nvPr/>
        </p:nvSpPr>
        <p:spPr>
          <a:xfrm>
            <a:off x="7747432" y="5599815"/>
            <a:ext cx="407669" cy="407669"/>
          </a:xfrm>
          <a:prstGeom prst="line">
            <a:avLst/>
          </a:prstGeom>
          <a:ln w="25400">
            <a:solidFill>
              <a:srgbClr val="929292"/>
            </a:solidFill>
            <a:miter lim="400000"/>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148" name="Линия"/>
          <p:cNvSpPr/>
          <p:nvPr/>
        </p:nvSpPr>
        <p:spPr>
          <a:xfrm>
            <a:off x="8143976" y="6003913"/>
            <a:ext cx="2337409" cy="1"/>
          </a:xfrm>
          <a:prstGeom prst="line">
            <a:avLst/>
          </a:prstGeom>
          <a:ln w="25400">
            <a:solidFill>
              <a:srgbClr val="929292"/>
            </a:solidFill>
            <a:miter lim="400000"/>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149" name="Кружок"/>
          <p:cNvSpPr/>
          <p:nvPr/>
        </p:nvSpPr>
        <p:spPr>
          <a:xfrm flipH="1" rot="10800000">
            <a:off x="10394825" y="5943503"/>
            <a:ext cx="82803" cy="82802"/>
          </a:xfrm>
          <a:prstGeom prst="ellipse">
            <a:avLst/>
          </a:prstGeom>
          <a:solidFill>
            <a:srgbClr val="929292"/>
          </a:solidFill>
          <a:ln w="12700">
            <a:miter lim="400000"/>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150" name="Линия"/>
          <p:cNvSpPr/>
          <p:nvPr/>
        </p:nvSpPr>
        <p:spPr>
          <a:xfrm flipV="1">
            <a:off x="6904295" y="3668310"/>
            <a:ext cx="407669" cy="407669"/>
          </a:xfrm>
          <a:prstGeom prst="line">
            <a:avLst/>
          </a:prstGeom>
          <a:ln w="25400">
            <a:solidFill>
              <a:srgbClr val="929292"/>
            </a:solidFill>
            <a:miter lim="400000"/>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151" name="Линия"/>
          <p:cNvSpPr/>
          <p:nvPr/>
        </p:nvSpPr>
        <p:spPr>
          <a:xfrm>
            <a:off x="7300838" y="3671880"/>
            <a:ext cx="2337409" cy="1"/>
          </a:xfrm>
          <a:prstGeom prst="line">
            <a:avLst/>
          </a:prstGeom>
          <a:ln w="25400">
            <a:solidFill>
              <a:srgbClr val="929292"/>
            </a:solidFill>
            <a:miter lim="400000"/>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152" name="Кружок"/>
          <p:cNvSpPr/>
          <p:nvPr/>
        </p:nvSpPr>
        <p:spPr>
          <a:xfrm>
            <a:off x="9551687" y="3611470"/>
            <a:ext cx="82803" cy="82802"/>
          </a:xfrm>
          <a:prstGeom prst="ellipse">
            <a:avLst/>
          </a:prstGeom>
          <a:solidFill>
            <a:srgbClr val="929292"/>
          </a:solidFill>
          <a:ln w="12700">
            <a:miter lim="400000"/>
          </a:ln>
        </p:spPr>
        <p:txBody>
          <a:bodyPr lIns="50800" tIns="50800" rIns="50800" bIns="50800" anchor="ctr"/>
          <a:lstStyle/>
          <a:p>
            <a:pPr algn="ctr" defTabSz="584200">
              <a:defRPr sz="2200">
                <a:solidFill>
                  <a:srgbClr val="FFFFFF"/>
                </a:solidFill>
                <a:latin typeface="+mn-lt"/>
                <a:ea typeface="+mn-ea"/>
                <a:cs typeface="+mn-cs"/>
                <a:sym typeface="Helvetica Neue Medium"/>
              </a:defRPr>
            </a:pPr>
          </a:p>
        </p:txBody>
      </p:sp>
      <p:sp>
        <p:nvSpPr>
          <p:cNvPr id="153" name="C"/>
          <p:cNvSpPr/>
          <p:nvPr/>
        </p:nvSpPr>
        <p:spPr>
          <a:xfrm>
            <a:off x="5754352" y="3676813"/>
            <a:ext cx="1533408" cy="15334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rgbClr val="EC742E"/>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200">
                <a:solidFill>
                  <a:srgbClr val="FFFFFF"/>
                </a:solidFill>
                <a:latin typeface="PFEncoreSansPro-Bold"/>
                <a:ea typeface="PFEncoreSansPro-Bold"/>
                <a:cs typeface="PFEncoreSansPro-Bold"/>
                <a:sym typeface="PFEncoreSansPro-Bold"/>
              </a:defRPr>
            </a:lvl1pPr>
          </a:lstStyle>
          <a:p>
            <a:pPr/>
            <a:r>
              <a:t>C</a:t>
            </a:r>
          </a:p>
        </p:txBody>
      </p:sp>
      <p:sp>
        <p:nvSpPr>
          <p:cNvPr id="154" name="O"/>
          <p:cNvSpPr/>
          <p:nvPr/>
        </p:nvSpPr>
        <p:spPr>
          <a:xfrm>
            <a:off x="6589044" y="4496172"/>
            <a:ext cx="1533407" cy="1533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rgbClr val="EC742E"/>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200">
                <a:solidFill>
                  <a:srgbClr val="FFFFFF"/>
                </a:solidFill>
                <a:latin typeface="PFEncoreSansPro-Bold"/>
                <a:ea typeface="PFEncoreSansPro-Bold"/>
                <a:cs typeface="PFEncoreSansPro-Bold"/>
                <a:sym typeface="PFEncoreSansPro-Bold"/>
              </a:defRPr>
            </a:lvl1pPr>
          </a:lstStyle>
          <a:p>
            <a:pPr/>
            <a:r>
              <a:t>O</a:t>
            </a:r>
          </a:p>
        </p:txBody>
      </p:sp>
      <p:sp>
        <p:nvSpPr>
          <p:cNvPr id="155" name="L"/>
          <p:cNvSpPr/>
          <p:nvPr/>
        </p:nvSpPr>
        <p:spPr>
          <a:xfrm>
            <a:off x="4918758" y="4496172"/>
            <a:ext cx="1533407" cy="1533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rgbClr val="EC742E"/>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200">
                <a:solidFill>
                  <a:srgbClr val="FFFFFF"/>
                </a:solidFill>
                <a:latin typeface="PFEncoreSansPro-Bold"/>
                <a:ea typeface="PFEncoreSansPro-Bold"/>
                <a:cs typeface="PFEncoreSansPro-Bold"/>
                <a:sym typeface="PFEncoreSansPro-Bold"/>
              </a:defRPr>
            </a:lvl1pPr>
          </a:lstStyle>
          <a:p>
            <a:pPr/>
            <a:r>
              <a:t>L</a:t>
            </a:r>
          </a:p>
        </p:txBody>
      </p:sp>
      <p:sp>
        <p:nvSpPr>
          <p:cNvPr id="156" name="T"/>
          <p:cNvSpPr/>
          <p:nvPr/>
        </p:nvSpPr>
        <p:spPr>
          <a:xfrm>
            <a:off x="5754352" y="5328496"/>
            <a:ext cx="1533408" cy="15334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rgbClr val="EC742E"/>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2200">
                <a:solidFill>
                  <a:srgbClr val="FFFFFF"/>
                </a:solidFill>
                <a:latin typeface="PFEncoreSansPro-Bold"/>
                <a:ea typeface="PFEncoreSansPro-Bold"/>
                <a:cs typeface="PFEncoreSansPro-Bold"/>
                <a:sym typeface="PFEncoreSansPro-Bold"/>
              </a:defRPr>
            </a:lvl1pPr>
          </a:lstStyle>
          <a:p>
            <a:pPr/>
            <a:r>
              <a:t>T</a:t>
            </a:r>
          </a:p>
        </p:txBody>
      </p:sp>
      <p:sp>
        <p:nvSpPr>
          <p:cNvPr id="157" name="Creativity"/>
          <p:cNvSpPr txBox="1"/>
          <p:nvPr/>
        </p:nvSpPr>
        <p:spPr>
          <a:xfrm>
            <a:off x="7794383" y="3242526"/>
            <a:ext cx="1350319" cy="4293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000">
                <a:solidFill>
                  <a:srgbClr val="929292"/>
                </a:solidFill>
                <a:latin typeface="PFEncoreSansPro-Light"/>
                <a:ea typeface="PFEncoreSansPro-Light"/>
                <a:cs typeface="PFEncoreSansPro-Light"/>
                <a:sym typeface="PFEncoreSansPro-Light"/>
              </a:defRPr>
            </a:lvl1pPr>
          </a:lstStyle>
          <a:p>
            <a:pPr/>
            <a:r>
              <a:t>Creativity</a:t>
            </a:r>
          </a:p>
        </p:txBody>
      </p:sp>
      <p:sp>
        <p:nvSpPr>
          <p:cNvPr id="158" name="Our approach to business is to be Creative. Innovative elements in conjunction with the functional design would satisfy requests of our clients."/>
          <p:cNvSpPr txBox="1"/>
          <p:nvPr/>
        </p:nvSpPr>
        <p:spPr>
          <a:xfrm>
            <a:off x="7390389" y="3678680"/>
            <a:ext cx="2215315" cy="10887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just">
              <a:defRPr sz="1000">
                <a:solidFill>
                  <a:srgbClr val="929292"/>
                </a:solidFill>
                <a:latin typeface="PFEncoreSansPro-Light"/>
                <a:ea typeface="PFEncoreSansPro-Light"/>
                <a:cs typeface="PFEncoreSansPro-Light"/>
                <a:sym typeface="PFEncoreSansPro-Light"/>
              </a:defRPr>
            </a:lvl1pPr>
          </a:lstStyle>
          <a:p>
            <a:pPr/>
            <a:r>
              <a:t>Our approach to business is to be Creative. Innovative elements in conjunction with the functional design would satisfy requests of our clients.</a:t>
            </a:r>
          </a:p>
        </p:txBody>
      </p:sp>
      <p:sp>
        <p:nvSpPr>
          <p:cNvPr id="159" name="Openness"/>
          <p:cNvSpPr txBox="1"/>
          <p:nvPr/>
        </p:nvSpPr>
        <p:spPr>
          <a:xfrm>
            <a:off x="8621870" y="5565159"/>
            <a:ext cx="1428829" cy="4293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000">
                <a:solidFill>
                  <a:srgbClr val="929292"/>
                </a:solidFill>
                <a:latin typeface="PFEncoreSansPro-Light"/>
                <a:ea typeface="PFEncoreSansPro-Light"/>
                <a:cs typeface="PFEncoreSansPro-Light"/>
                <a:sym typeface="PFEncoreSansPro-Light"/>
              </a:defRPr>
            </a:lvl1pPr>
          </a:lstStyle>
          <a:p>
            <a:pPr/>
            <a:r>
              <a:t>Openness</a:t>
            </a:r>
          </a:p>
        </p:txBody>
      </p:sp>
      <p:sp>
        <p:nvSpPr>
          <p:cNvPr id="160" name="We are opened for our partners. We try to build opened dialogues. Ready to present required information about our company."/>
          <p:cNvSpPr txBox="1"/>
          <p:nvPr/>
        </p:nvSpPr>
        <p:spPr>
          <a:xfrm>
            <a:off x="8214728" y="5996035"/>
            <a:ext cx="2215315" cy="10887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just">
              <a:defRPr sz="1000">
                <a:solidFill>
                  <a:srgbClr val="929292"/>
                </a:solidFill>
                <a:latin typeface="PFEncoreSansPro-Light"/>
                <a:ea typeface="PFEncoreSansPro-Light"/>
                <a:cs typeface="PFEncoreSansPro-Light"/>
                <a:sym typeface="PFEncoreSansPro-Light"/>
              </a:defRPr>
            </a:lvl1pPr>
          </a:lstStyle>
          <a:p>
            <a:pPr/>
            <a:r>
              <a:t>We are opened for our partners. We try to build opened dialogues. Ready to present required information about our company.</a:t>
            </a:r>
          </a:p>
        </p:txBody>
      </p:sp>
      <p:sp>
        <p:nvSpPr>
          <p:cNvPr id="161" name="Loyalty"/>
          <p:cNvSpPr txBox="1"/>
          <p:nvPr/>
        </p:nvSpPr>
        <p:spPr>
          <a:xfrm>
            <a:off x="3195607" y="4026330"/>
            <a:ext cx="1048238" cy="4293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000">
                <a:solidFill>
                  <a:srgbClr val="929292"/>
                </a:solidFill>
                <a:latin typeface="PFEncoreSansPro-Light"/>
                <a:ea typeface="PFEncoreSansPro-Light"/>
                <a:cs typeface="PFEncoreSansPro-Light"/>
                <a:sym typeface="PFEncoreSansPro-Light"/>
              </a:defRPr>
            </a:lvl1pPr>
          </a:lstStyle>
          <a:p>
            <a:pPr/>
            <a:r>
              <a:t>Loyalty</a:t>
            </a:r>
          </a:p>
        </p:txBody>
      </p:sp>
      <p:sp>
        <p:nvSpPr>
          <p:cNvPr id="162" name="Our company stands on being a long term partner for you executing tasks in the most proper way."/>
          <p:cNvSpPr txBox="1"/>
          <p:nvPr/>
        </p:nvSpPr>
        <p:spPr>
          <a:xfrm>
            <a:off x="2650169" y="4452746"/>
            <a:ext cx="2215314" cy="8893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just">
              <a:defRPr sz="1000">
                <a:solidFill>
                  <a:srgbClr val="929292"/>
                </a:solidFill>
                <a:latin typeface="PFEncoreSansPro-Light"/>
                <a:ea typeface="PFEncoreSansPro-Light"/>
                <a:cs typeface="PFEncoreSansPro-Light"/>
                <a:sym typeface="PFEncoreSansPro-Light"/>
              </a:defRPr>
            </a:lvl1pPr>
          </a:lstStyle>
          <a:p>
            <a:pPr/>
            <a:r>
              <a:t>Our company stands on being a long term partner for you executing tasks in the most proper way.</a:t>
            </a:r>
          </a:p>
        </p:txBody>
      </p:sp>
      <p:sp>
        <p:nvSpPr>
          <p:cNvPr id="163" name="Timeous"/>
          <p:cNvSpPr txBox="1"/>
          <p:nvPr/>
        </p:nvSpPr>
        <p:spPr>
          <a:xfrm>
            <a:off x="3971353" y="6432109"/>
            <a:ext cx="1248194" cy="4293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defRPr sz="2000">
                <a:solidFill>
                  <a:srgbClr val="929292"/>
                </a:solidFill>
                <a:latin typeface="PFEncoreSansPro-Light"/>
                <a:ea typeface="PFEncoreSansPro-Light"/>
                <a:cs typeface="PFEncoreSansPro-Light"/>
                <a:sym typeface="PFEncoreSansPro-Light"/>
              </a:defRPr>
            </a:lvl1pPr>
          </a:lstStyle>
          <a:p>
            <a:pPr/>
            <a:r>
              <a:t>Timeous</a:t>
            </a:r>
          </a:p>
        </p:txBody>
      </p:sp>
      <p:sp>
        <p:nvSpPr>
          <p:cNvPr id="164" name="We truly understand time importance. The only thing in our life that is not under our control. We believe that being in time means to"/>
          <p:cNvSpPr txBox="1"/>
          <p:nvPr/>
        </p:nvSpPr>
        <p:spPr>
          <a:xfrm>
            <a:off x="3436436" y="6836417"/>
            <a:ext cx="2215314" cy="10887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just">
              <a:defRPr sz="1000">
                <a:solidFill>
                  <a:srgbClr val="929292"/>
                </a:solidFill>
                <a:latin typeface="PFEncoreSansPro-Light"/>
                <a:ea typeface="PFEncoreSansPro-Light"/>
                <a:cs typeface="PFEncoreSansPro-Light"/>
                <a:sym typeface="PFEncoreSansPro-Light"/>
              </a:defRPr>
            </a:lvl1pPr>
          </a:lstStyle>
          <a:p>
            <a:pPr/>
            <a:r>
              <a:t>We truly understand time importance. The only thing in our life that is not under our control. We believe that being in time means to </a:t>
            </a:r>
          </a:p>
        </p:txBody>
      </p:sp>
      <p:sp>
        <p:nvSpPr>
          <p:cNvPr id="165" name="Everything we do we do it WELL"/>
          <p:cNvSpPr txBox="1"/>
          <p:nvPr/>
        </p:nvSpPr>
        <p:spPr>
          <a:xfrm>
            <a:off x="3797871" y="8534640"/>
            <a:ext cx="5409058"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000">
                <a:solidFill>
                  <a:srgbClr val="929292"/>
                </a:solidFill>
                <a:latin typeface="PFEncoreSansPro-Light"/>
                <a:ea typeface="PFEncoreSansPro-Light"/>
                <a:cs typeface="PFEncoreSansPro-Light"/>
                <a:sym typeface="PFEncoreSansPro-Light"/>
              </a:defRPr>
            </a:pPr>
            <a:r>
              <a:t>Everything we do we do it </a:t>
            </a:r>
            <a:r>
              <a:rPr>
                <a:solidFill>
                  <a:srgbClr val="EA7439"/>
                </a:solidFill>
                <a:latin typeface="PFEncoreSansPro-Bold"/>
                <a:ea typeface="PFEncoreSansPro-Bold"/>
                <a:cs typeface="PFEncoreSansPro-Bold"/>
                <a:sym typeface="PFEncoreSansPro-Bold"/>
              </a:rPr>
              <a:t>WELL</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GENERAL information"/>
          <p:cNvSpPr txBox="1"/>
          <p:nvPr>
            <p:ph type="title"/>
          </p:nvPr>
        </p:nvSpPr>
        <p:spPr>
          <a:xfrm>
            <a:off x="355600" y="254000"/>
            <a:ext cx="12293600" cy="2438400"/>
          </a:xfrm>
          <a:prstGeom prst="rect">
            <a:avLst/>
          </a:prstGeom>
        </p:spPr>
        <p:txBody>
          <a:bodyPr/>
          <a:lstStyle>
            <a:lvl1pPr>
              <a:defRPr cap="all" sz="7200">
                <a:solidFill>
                  <a:srgbClr val="535353"/>
                </a:solidFill>
                <a:latin typeface="PFEncoreSansPro-Light"/>
                <a:ea typeface="PFEncoreSansPro-Light"/>
                <a:cs typeface="PFEncoreSansPro-Light"/>
                <a:sym typeface="PFEncoreSansPro-Light"/>
              </a:defRPr>
            </a:lvl1pPr>
          </a:lstStyle>
          <a:p>
            <a:pPr/>
            <a:r>
              <a:t>GENERAL information</a:t>
            </a:r>
          </a:p>
        </p:txBody>
      </p:sp>
      <p:sp>
        <p:nvSpPr>
          <p:cNvPr id="168" name="Since 1995. Rebranding in 2013 to «CLOTWELL»…"/>
          <p:cNvSpPr txBox="1"/>
          <p:nvPr>
            <p:ph type="body" idx="1"/>
          </p:nvPr>
        </p:nvSpPr>
        <p:spPr>
          <a:xfrm>
            <a:off x="355600" y="2730500"/>
            <a:ext cx="12293600" cy="6299200"/>
          </a:xfrm>
          <a:prstGeom prst="rect">
            <a:avLst/>
          </a:prstGeom>
        </p:spPr>
        <p:txBody>
          <a:bodyPr/>
          <a:lstStyle/>
          <a:p>
            <a:pPr marL="380111" indent="-380111" defTabSz="426466">
              <a:lnSpc>
                <a:spcPct val="120000"/>
              </a:lnSpc>
              <a:spcBef>
                <a:spcPts val="3300"/>
              </a:spcBef>
              <a:buSzPct val="82000"/>
              <a:defRPr sz="3358">
                <a:solidFill>
                  <a:srgbClr val="535353"/>
                </a:solidFill>
                <a:latin typeface="PFEncoreSansPro-Light"/>
                <a:ea typeface="PFEncoreSansPro-Light"/>
                <a:cs typeface="PFEncoreSansPro-Light"/>
                <a:sym typeface="PFEncoreSansPro-Light"/>
              </a:defRPr>
            </a:pPr>
            <a:r>
              <a:t>Since 1995. Rebranding in 2013 to «CLOTWELL»</a:t>
            </a:r>
          </a:p>
          <a:p>
            <a:pPr marL="380111" indent="-380111" defTabSz="426466">
              <a:lnSpc>
                <a:spcPct val="120000"/>
              </a:lnSpc>
              <a:spcBef>
                <a:spcPts val="3300"/>
              </a:spcBef>
              <a:buSzPct val="82000"/>
              <a:defRPr sz="3358">
                <a:solidFill>
                  <a:srgbClr val="535353"/>
                </a:solidFill>
                <a:latin typeface="PFEncoreSansPro-Light"/>
                <a:ea typeface="PFEncoreSansPro-Light"/>
                <a:cs typeface="PFEncoreSansPro-Light"/>
                <a:sym typeface="PFEncoreSansPro-Light"/>
              </a:defRPr>
            </a:pPr>
            <a:r>
              <a:t>Based in Kazakhstan </a:t>
            </a:r>
          </a:p>
          <a:p>
            <a:pPr marL="380111" indent="-380111" defTabSz="426466">
              <a:lnSpc>
                <a:spcPct val="120000"/>
              </a:lnSpc>
              <a:spcBef>
                <a:spcPts val="3300"/>
              </a:spcBef>
              <a:buSzPct val="82000"/>
              <a:defRPr sz="3358">
                <a:solidFill>
                  <a:srgbClr val="535353"/>
                </a:solidFill>
                <a:latin typeface="PFEncoreSansPro-Light"/>
                <a:ea typeface="PFEncoreSansPro-Light"/>
                <a:cs typeface="PFEncoreSansPro-Light"/>
                <a:sym typeface="PFEncoreSansPro-Light"/>
              </a:defRPr>
            </a:pPr>
            <a:r>
              <a:t>Production area: 3000 sq. Meters</a:t>
            </a:r>
          </a:p>
          <a:p>
            <a:pPr marL="380111" indent="-380111" defTabSz="426466">
              <a:lnSpc>
                <a:spcPct val="120000"/>
              </a:lnSpc>
              <a:spcBef>
                <a:spcPts val="3300"/>
              </a:spcBef>
              <a:buSzPct val="82000"/>
              <a:defRPr sz="3358">
                <a:solidFill>
                  <a:srgbClr val="535353"/>
                </a:solidFill>
                <a:latin typeface="PFEncoreSansPro-Light"/>
                <a:ea typeface="PFEncoreSansPro-Light"/>
                <a:cs typeface="PFEncoreSansPro-Light"/>
                <a:sym typeface="PFEncoreSansPro-Light"/>
              </a:defRPr>
            </a:pPr>
            <a:r>
              <a:t>Warehouse volume: 3000 cub.m</a:t>
            </a:r>
          </a:p>
          <a:p>
            <a:pPr marL="380111" indent="-380111" defTabSz="426466">
              <a:lnSpc>
                <a:spcPct val="120000"/>
              </a:lnSpc>
              <a:spcBef>
                <a:spcPts val="3300"/>
              </a:spcBef>
              <a:buSzPct val="82000"/>
              <a:defRPr sz="3358">
                <a:solidFill>
                  <a:srgbClr val="535353"/>
                </a:solidFill>
                <a:latin typeface="PFEncoreSansPro-Light"/>
                <a:ea typeface="PFEncoreSansPro-Light"/>
                <a:cs typeface="PFEncoreSansPro-Light"/>
                <a:sym typeface="PFEncoreSansPro-Light"/>
              </a:defRPr>
            </a:pPr>
            <a:r>
              <a:t>Stuff 100 + people </a:t>
            </a:r>
          </a:p>
          <a:p>
            <a:pPr marL="380111" indent="-380111" defTabSz="426466">
              <a:lnSpc>
                <a:spcPct val="120000"/>
              </a:lnSpc>
              <a:spcBef>
                <a:spcPts val="3300"/>
              </a:spcBef>
              <a:buSzPct val="82000"/>
              <a:defRPr sz="3358">
                <a:solidFill>
                  <a:srgbClr val="535353"/>
                </a:solidFill>
                <a:latin typeface="PFEncoreSansPro-Light"/>
                <a:ea typeface="PFEncoreSansPro-Light"/>
                <a:cs typeface="PFEncoreSansPro-Light"/>
                <a:sym typeface="PFEncoreSansPro-Light"/>
              </a:defRPr>
            </a:pPr>
            <a:r>
              <a:t>Current product lines: Military uniform, workwear, uniform for medical use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DEPARTMETNS"/>
          <p:cNvSpPr txBox="1"/>
          <p:nvPr>
            <p:ph type="title"/>
          </p:nvPr>
        </p:nvSpPr>
        <p:spPr>
          <a:xfrm>
            <a:off x="355600" y="241300"/>
            <a:ext cx="12293600" cy="2438400"/>
          </a:xfrm>
          <a:prstGeom prst="rect">
            <a:avLst/>
          </a:prstGeom>
        </p:spPr>
        <p:txBody>
          <a:bodyPr/>
          <a:lstStyle>
            <a:lvl1pPr>
              <a:defRPr cap="all" sz="7200">
                <a:solidFill>
                  <a:srgbClr val="535353"/>
                </a:solidFill>
                <a:latin typeface="PFEncoreSansPro-Light"/>
                <a:ea typeface="PFEncoreSansPro-Light"/>
                <a:cs typeface="PFEncoreSansPro-Light"/>
                <a:sym typeface="PFEncoreSansPro-Light"/>
              </a:defRPr>
            </a:lvl1pPr>
          </a:lstStyle>
          <a:p>
            <a:pPr/>
            <a:r>
              <a:t>DEPARTMETNS</a:t>
            </a:r>
          </a:p>
        </p:txBody>
      </p:sp>
      <p:graphicFrame>
        <p:nvGraphicFramePr>
          <p:cNvPr id="171" name="Таблица"/>
          <p:cNvGraphicFramePr/>
          <p:nvPr/>
        </p:nvGraphicFramePr>
        <p:xfrm>
          <a:off x="976213" y="2628900"/>
          <a:ext cx="11052374" cy="6273800"/>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5526186"/>
                <a:gridCol w="5526186"/>
              </a:tblGrid>
              <a:tr h="1045633">
                <a:tc>
                  <a:txBody>
                    <a:bodyPr/>
                    <a:lstStyle/>
                    <a:p>
                      <a:pPr defTabSz="914400">
                        <a:defRPr b="0" sz="1800">
                          <a:solidFill>
                            <a:srgbClr val="000000"/>
                          </a:solidFill>
                        </a:defRPr>
                      </a:pPr>
                      <a:r>
                        <a:rPr sz="2200">
                          <a:solidFill>
                            <a:srgbClr val="FFFFFF"/>
                          </a:solidFill>
                          <a:latin typeface="PFEncoreSansPro-Bold"/>
                          <a:ea typeface="PFEncoreSansPro-Bold"/>
                          <a:cs typeface="PFEncoreSansPro-Bold"/>
                          <a:sym typeface="PFEncoreSansPro-Bold"/>
                        </a:rPr>
                        <a:t>Department</a:t>
                      </a:r>
                    </a:p>
                  </a:txBody>
                  <a:tcPr marL="50800" marR="50800" marT="50800" marB="50800" anchor="ctr" anchorCtr="0" horzOverflow="overflow">
                    <a:lnL w="12700">
                      <a:solidFill>
                        <a:srgbClr val="A6AAA9"/>
                      </a:solidFill>
                      <a:miter lim="400000"/>
                    </a:lnL>
                    <a:lnR w="12700">
                      <a:solidFill>
                        <a:srgbClr val="A6AAA9"/>
                      </a:solidFill>
                      <a:miter lim="400000"/>
                    </a:lnR>
                    <a:lnT w="12700">
                      <a:solidFill>
                        <a:srgbClr val="A6AAA9"/>
                      </a:solidFill>
                      <a:miter lim="400000"/>
                    </a:lnT>
                    <a:lnB w="12700">
                      <a:solidFill>
                        <a:srgbClr val="A6AAA9"/>
                      </a:solidFill>
                      <a:miter lim="400000"/>
                    </a:lnB>
                    <a:solidFill>
                      <a:srgbClr val="E26E2B"/>
                    </a:solidFill>
                  </a:tcPr>
                </a:tc>
                <a:tc>
                  <a:txBody>
                    <a:bodyPr/>
                    <a:lstStyle/>
                    <a:p>
                      <a:pPr defTabSz="914400">
                        <a:defRPr b="0" sz="1800">
                          <a:solidFill>
                            <a:srgbClr val="000000"/>
                          </a:solidFill>
                        </a:defRPr>
                      </a:pPr>
                      <a:r>
                        <a:rPr sz="2200">
                          <a:solidFill>
                            <a:srgbClr val="FFFFFF"/>
                          </a:solidFill>
                          <a:latin typeface="PFEncoreSansPro-Bold"/>
                          <a:ea typeface="PFEncoreSansPro-Bold"/>
                          <a:cs typeface="PFEncoreSansPro-Bold"/>
                          <a:sym typeface="PFEncoreSansPro-Bold"/>
                        </a:rPr>
                        <a:t>Equipment and software</a:t>
                      </a:r>
                    </a:p>
                  </a:txBody>
                  <a:tcPr marL="50800" marR="50800" marT="50800" marB="50800" anchor="ctr" anchorCtr="0" horzOverflow="overflow">
                    <a:lnL w="12700">
                      <a:solidFill>
                        <a:srgbClr val="A6AAA9"/>
                      </a:solidFill>
                      <a:miter lim="400000"/>
                    </a:lnL>
                    <a:lnR w="12700">
                      <a:solidFill>
                        <a:srgbClr val="A6AAA9"/>
                      </a:solidFill>
                      <a:miter lim="400000"/>
                    </a:lnR>
                    <a:lnT w="12700">
                      <a:solidFill>
                        <a:srgbClr val="A6AAA9"/>
                      </a:solidFill>
                      <a:miter lim="400000"/>
                    </a:lnT>
                    <a:lnB w="12700">
                      <a:solidFill>
                        <a:srgbClr val="A6AAA9"/>
                      </a:solidFill>
                      <a:miter lim="400000"/>
                    </a:lnB>
                    <a:solidFill>
                      <a:srgbClr val="E26E2B"/>
                    </a:solidFill>
                  </a:tcPr>
                </a:tc>
              </a:tr>
              <a:tr h="1045633">
                <a:tc>
                  <a:txBody>
                    <a:bodyPr/>
                    <a:lstStyle/>
                    <a:p>
                      <a:pPr defTabSz="914400">
                        <a:defRPr sz="1800"/>
                      </a:pPr>
                      <a:r>
                        <a:rPr sz="2200">
                          <a:latin typeface="PFEncoreSansPro-Light"/>
                          <a:ea typeface="PFEncoreSansPro-Light"/>
                          <a:cs typeface="PFEncoreSansPro-Light"/>
                          <a:sym typeface="PFEncoreSansPro-Light"/>
                        </a:rPr>
                        <a:t>Design and development </a:t>
                      </a:r>
                    </a:p>
                  </a:txBody>
                  <a:tcPr marL="50800" marR="50800" marT="50800" marB="50800" anchor="ctr" anchorCtr="0" horzOverflow="overflow">
                    <a:lnL w="12700">
                      <a:solidFill>
                        <a:srgbClr val="A6AAA9"/>
                      </a:solidFill>
                      <a:miter lim="400000"/>
                    </a:lnL>
                    <a:lnR w="12700">
                      <a:solidFill>
                        <a:srgbClr val="A6AAA9"/>
                      </a:solidFill>
                      <a:miter lim="400000"/>
                    </a:lnR>
                    <a:lnT w="12700">
                      <a:solidFill>
                        <a:srgbClr val="A6AAA9"/>
                      </a:solidFill>
                      <a:miter lim="400000"/>
                    </a:lnT>
                    <a:lnB w="12700">
                      <a:solidFill>
                        <a:srgbClr val="A6AAA9"/>
                      </a:solidFill>
                      <a:miter lim="400000"/>
                    </a:lnB>
                    <a:solidFill>
                      <a:srgbClr val="EBEBEB"/>
                    </a:solidFill>
                  </a:tcPr>
                </a:tc>
                <a:tc>
                  <a:txBody>
                    <a:bodyPr/>
                    <a:lstStyle/>
                    <a:p>
                      <a:pPr defTabSz="914400">
                        <a:defRPr sz="1800"/>
                      </a:pPr>
                      <a:r>
                        <a:rPr sz="2000">
                          <a:latin typeface="PFEncoreSansPro-Light"/>
                          <a:ea typeface="PFEncoreSansPro-Light"/>
                          <a:cs typeface="PFEncoreSansPro-Light"/>
                          <a:sym typeface="PFEncoreSansPro-Light"/>
                        </a:rPr>
                        <a:t>Here we design and develop new items using the latest and advance systems in textile and garment area.</a:t>
                      </a:r>
                    </a:p>
                  </a:txBody>
                  <a:tcPr marL="50800" marR="50800" marT="50800" marB="50800" anchor="ctr" anchorCtr="0" horzOverflow="overflow">
                    <a:lnL w="12700">
                      <a:solidFill>
                        <a:srgbClr val="A6AAA9"/>
                      </a:solidFill>
                      <a:miter lim="400000"/>
                    </a:lnL>
                    <a:lnR w="12700">
                      <a:solidFill>
                        <a:srgbClr val="A6AAA9"/>
                      </a:solidFill>
                      <a:miter lim="400000"/>
                    </a:lnR>
                    <a:lnT w="12700">
                      <a:solidFill>
                        <a:srgbClr val="A6AAA9"/>
                      </a:solidFill>
                      <a:miter lim="400000"/>
                    </a:lnT>
                    <a:lnB w="12700">
                      <a:solidFill>
                        <a:srgbClr val="A6AAA9"/>
                      </a:solidFill>
                      <a:miter lim="400000"/>
                    </a:lnB>
                    <a:solidFill>
                      <a:srgbClr val="EBEBEB"/>
                    </a:solidFill>
                  </a:tcPr>
                </a:tc>
              </a:tr>
              <a:tr h="1045633">
                <a:tc>
                  <a:txBody>
                    <a:bodyPr/>
                    <a:lstStyle/>
                    <a:p>
                      <a:pPr defTabSz="914400">
                        <a:defRPr sz="1800"/>
                      </a:pPr>
                      <a:r>
                        <a:rPr sz="2200">
                          <a:latin typeface="PFEncoreSansPro-Light"/>
                          <a:ea typeface="PFEncoreSansPro-Light"/>
                          <a:cs typeface="PFEncoreSansPro-Light"/>
                          <a:sym typeface="PFEncoreSansPro-Light"/>
                        </a:rPr>
                        <a:t>Construction</a:t>
                      </a:r>
                    </a:p>
                  </a:txBody>
                  <a:tcPr marL="50800" marR="50800" marT="50800" marB="50800" anchor="ctr" anchorCtr="0" horzOverflow="overflow">
                    <a:lnL w="12700">
                      <a:solidFill>
                        <a:srgbClr val="A6AAA9"/>
                      </a:solidFill>
                      <a:miter lim="400000"/>
                    </a:lnL>
                    <a:lnR w="12700">
                      <a:solidFill>
                        <a:srgbClr val="A6AAA9"/>
                      </a:solidFill>
                      <a:miter lim="400000"/>
                    </a:lnR>
                    <a:lnT w="12700">
                      <a:solidFill>
                        <a:srgbClr val="A6AAA9"/>
                      </a:solidFill>
                      <a:miter lim="400000"/>
                    </a:lnT>
                    <a:lnB w="12700">
                      <a:solidFill>
                        <a:srgbClr val="A6AAA9"/>
                      </a:solidFill>
                      <a:miter lim="400000"/>
                    </a:lnB>
                    <a:solidFill>
                      <a:srgbClr val="EBEBEB"/>
                    </a:solidFill>
                  </a:tcPr>
                </a:tc>
                <a:tc>
                  <a:txBody>
                    <a:bodyPr/>
                    <a:lstStyle/>
                    <a:p>
                      <a:pPr defTabSz="914400">
                        <a:defRPr sz="1800"/>
                      </a:pPr>
                      <a:r>
                        <a:rPr sz="2000">
                          <a:latin typeface="PFEncoreSansPro-Light"/>
                          <a:ea typeface="PFEncoreSansPro-Light"/>
                          <a:cs typeface="PFEncoreSansPro-Light"/>
                          <a:sym typeface="PFEncoreSansPro-Light"/>
                        </a:rPr>
                        <a:t>Highly skilled team on daily basis fits designed items to human bodies using Gemini CAD </a:t>
                      </a:r>
                    </a:p>
                  </a:txBody>
                  <a:tcPr marL="50800" marR="50800" marT="50800" marB="50800" anchor="ctr" anchorCtr="0" horzOverflow="overflow">
                    <a:lnL w="12700">
                      <a:solidFill>
                        <a:srgbClr val="A6AAA9"/>
                      </a:solidFill>
                      <a:miter lim="400000"/>
                    </a:lnL>
                    <a:lnR w="12700">
                      <a:solidFill>
                        <a:srgbClr val="A6AAA9"/>
                      </a:solidFill>
                      <a:miter lim="400000"/>
                    </a:lnR>
                    <a:lnT w="12700">
                      <a:solidFill>
                        <a:srgbClr val="A6AAA9"/>
                      </a:solidFill>
                      <a:miter lim="400000"/>
                    </a:lnT>
                    <a:lnB w="12700">
                      <a:solidFill>
                        <a:srgbClr val="A6AAA9"/>
                      </a:solidFill>
                      <a:miter lim="400000"/>
                    </a:lnB>
                    <a:solidFill>
                      <a:srgbClr val="EBEBEB"/>
                    </a:solidFill>
                  </a:tcPr>
                </a:tc>
              </a:tr>
              <a:tr h="1045633">
                <a:tc>
                  <a:txBody>
                    <a:bodyPr/>
                    <a:lstStyle/>
                    <a:p>
                      <a:pPr defTabSz="914400">
                        <a:defRPr sz="1800"/>
                      </a:pPr>
                      <a:r>
                        <a:rPr sz="2200">
                          <a:latin typeface="PFEncoreSansPro-Light"/>
                          <a:ea typeface="PFEncoreSansPro-Light"/>
                          <a:cs typeface="PFEncoreSansPro-Light"/>
                          <a:sym typeface="PFEncoreSansPro-Light"/>
                        </a:rPr>
                        <a:t>Cutting area</a:t>
                      </a:r>
                    </a:p>
                  </a:txBody>
                  <a:tcPr marL="50800" marR="50800" marT="50800" marB="50800" anchor="ctr" anchorCtr="0" horzOverflow="overflow">
                    <a:lnL w="12700">
                      <a:solidFill>
                        <a:srgbClr val="A6AAA9"/>
                      </a:solidFill>
                      <a:miter lim="400000"/>
                    </a:lnL>
                    <a:lnR w="12700">
                      <a:solidFill>
                        <a:srgbClr val="A6AAA9"/>
                      </a:solidFill>
                      <a:miter lim="400000"/>
                    </a:lnR>
                    <a:lnT w="12700">
                      <a:solidFill>
                        <a:srgbClr val="A6AAA9"/>
                      </a:solidFill>
                      <a:miter lim="400000"/>
                    </a:lnT>
                    <a:lnB w="12700">
                      <a:solidFill>
                        <a:srgbClr val="A6AAA9"/>
                      </a:solidFill>
                      <a:miter lim="400000"/>
                    </a:lnB>
                    <a:solidFill>
                      <a:srgbClr val="EBEBEB"/>
                    </a:solidFill>
                  </a:tcPr>
                </a:tc>
                <a:tc>
                  <a:txBody>
                    <a:bodyPr/>
                    <a:lstStyle/>
                    <a:p>
                      <a:pPr defTabSz="914400">
                        <a:defRPr sz="1800"/>
                      </a:pPr>
                      <a:r>
                        <a:rPr sz="2000">
                          <a:latin typeface="PFEncoreSansPro-Light"/>
                          <a:ea typeface="PFEncoreSansPro-Light"/>
                          <a:cs typeface="PFEncoreSansPro-Light"/>
                          <a:sym typeface="PFEncoreSansPro-Light"/>
                        </a:rPr>
                        <a:t>Automatic workshop with the stuff of superior expertise in the cutting field shows the most efficient job</a:t>
                      </a:r>
                    </a:p>
                  </a:txBody>
                  <a:tcPr marL="50800" marR="50800" marT="50800" marB="50800" anchor="ctr" anchorCtr="0" horzOverflow="overflow">
                    <a:lnL w="12700">
                      <a:solidFill>
                        <a:srgbClr val="A6AAA9"/>
                      </a:solidFill>
                      <a:miter lim="400000"/>
                    </a:lnL>
                    <a:lnR w="12700">
                      <a:solidFill>
                        <a:srgbClr val="A6AAA9"/>
                      </a:solidFill>
                      <a:miter lim="400000"/>
                    </a:lnR>
                    <a:lnT w="12700">
                      <a:solidFill>
                        <a:srgbClr val="A6AAA9"/>
                      </a:solidFill>
                      <a:miter lim="400000"/>
                    </a:lnT>
                    <a:lnB w="12700">
                      <a:solidFill>
                        <a:srgbClr val="A6AAA9"/>
                      </a:solidFill>
                      <a:miter lim="400000"/>
                    </a:lnB>
                    <a:solidFill>
                      <a:srgbClr val="EBEBEB"/>
                    </a:solidFill>
                  </a:tcPr>
                </a:tc>
              </a:tr>
              <a:tr h="1045633">
                <a:tc>
                  <a:txBody>
                    <a:bodyPr/>
                    <a:lstStyle/>
                    <a:p>
                      <a:pPr defTabSz="914400">
                        <a:defRPr sz="1800"/>
                      </a:pPr>
                      <a:r>
                        <a:rPr sz="2200">
                          <a:latin typeface="PFEncoreSansPro-Light"/>
                          <a:ea typeface="PFEncoreSansPro-Light"/>
                          <a:cs typeface="PFEncoreSansPro-Light"/>
                          <a:sym typeface="PFEncoreSansPro-Light"/>
                        </a:rPr>
                        <a:t>Sewing laboratory</a:t>
                      </a:r>
                    </a:p>
                  </a:txBody>
                  <a:tcPr marL="50800" marR="50800" marT="50800" marB="50800" anchor="ctr" anchorCtr="0" horzOverflow="overflow">
                    <a:lnL w="12700">
                      <a:solidFill>
                        <a:srgbClr val="A6AAA9"/>
                      </a:solidFill>
                      <a:miter lim="400000"/>
                    </a:lnL>
                    <a:lnR w="12700">
                      <a:solidFill>
                        <a:srgbClr val="A6AAA9"/>
                      </a:solidFill>
                      <a:miter lim="400000"/>
                    </a:lnR>
                    <a:lnT w="12700">
                      <a:solidFill>
                        <a:srgbClr val="A6AAA9"/>
                      </a:solidFill>
                      <a:miter lim="400000"/>
                    </a:lnT>
                    <a:lnB w="12700">
                      <a:solidFill>
                        <a:srgbClr val="A6AAA9"/>
                      </a:solidFill>
                      <a:miter lim="400000"/>
                    </a:lnB>
                    <a:solidFill>
                      <a:srgbClr val="EBEBEB"/>
                    </a:solidFill>
                  </a:tcPr>
                </a:tc>
                <a:tc>
                  <a:txBody>
                    <a:bodyPr/>
                    <a:lstStyle/>
                    <a:p>
                      <a:pPr defTabSz="914400">
                        <a:defRPr sz="1800"/>
                      </a:pPr>
                      <a:r>
                        <a:rPr sz="2000">
                          <a:latin typeface="PFEncoreSansPro-Light"/>
                          <a:ea typeface="PFEncoreSansPro-Light"/>
                          <a:cs typeface="PFEncoreSansPro-Light"/>
                          <a:sym typeface="PFEncoreSansPro-Light"/>
                        </a:rPr>
                        <a:t>Using the latest developments in the machinery industry we assemble designed garments adding notices if required.  </a:t>
                      </a:r>
                    </a:p>
                  </a:txBody>
                  <a:tcPr marL="50800" marR="50800" marT="50800" marB="50800" anchor="ctr" anchorCtr="0" horzOverflow="overflow">
                    <a:lnL w="12700">
                      <a:solidFill>
                        <a:srgbClr val="A6AAA9"/>
                      </a:solidFill>
                      <a:miter lim="400000"/>
                    </a:lnL>
                    <a:lnR w="12700">
                      <a:solidFill>
                        <a:srgbClr val="A6AAA9"/>
                      </a:solidFill>
                      <a:miter lim="400000"/>
                    </a:lnR>
                    <a:lnT w="12700">
                      <a:solidFill>
                        <a:srgbClr val="A6AAA9"/>
                      </a:solidFill>
                      <a:miter lim="400000"/>
                    </a:lnT>
                    <a:lnB w="12700">
                      <a:solidFill>
                        <a:srgbClr val="A6AAA9"/>
                      </a:solidFill>
                      <a:miter lim="400000"/>
                    </a:lnB>
                    <a:solidFill>
                      <a:srgbClr val="EBEBEB"/>
                    </a:solidFill>
                  </a:tcPr>
                </a:tc>
              </a:tr>
              <a:tr h="1045633">
                <a:tc>
                  <a:txBody>
                    <a:bodyPr/>
                    <a:lstStyle/>
                    <a:p>
                      <a:pPr defTabSz="914400">
                        <a:defRPr sz="1800"/>
                      </a:pPr>
                      <a:r>
                        <a:rPr sz="2200">
                          <a:latin typeface="PFEncoreSansPro-Light"/>
                          <a:ea typeface="PFEncoreSansPro-Light"/>
                          <a:cs typeface="PFEncoreSansPro-Light"/>
                          <a:sym typeface="PFEncoreSansPro-Light"/>
                        </a:rPr>
                        <a:t>Workshops</a:t>
                      </a:r>
                    </a:p>
                  </a:txBody>
                  <a:tcPr marL="50800" marR="50800" marT="50800" marB="50800" anchor="ctr" anchorCtr="0" horzOverflow="overflow">
                    <a:lnL w="12700">
                      <a:solidFill>
                        <a:srgbClr val="A6AAA9"/>
                      </a:solidFill>
                      <a:miter lim="400000"/>
                    </a:lnL>
                    <a:lnR w="12700">
                      <a:solidFill>
                        <a:srgbClr val="A6AAA9"/>
                      </a:solidFill>
                      <a:miter lim="400000"/>
                    </a:lnR>
                    <a:lnT w="12700">
                      <a:solidFill>
                        <a:srgbClr val="A6AAA9"/>
                      </a:solidFill>
                      <a:miter lim="400000"/>
                    </a:lnT>
                    <a:lnB w="12700">
                      <a:solidFill>
                        <a:srgbClr val="A6AAA9"/>
                      </a:solidFill>
                      <a:miter lim="400000"/>
                    </a:lnB>
                    <a:solidFill>
                      <a:srgbClr val="EBEBEB"/>
                    </a:solidFill>
                  </a:tcPr>
                </a:tc>
                <a:tc>
                  <a:txBody>
                    <a:bodyPr/>
                    <a:lstStyle/>
                    <a:p>
                      <a:pPr defTabSz="914400">
                        <a:defRPr sz="1800"/>
                      </a:pPr>
                      <a:r>
                        <a:rPr sz="2000">
                          <a:latin typeface="PFEncoreSansPro-Light"/>
                          <a:ea typeface="PFEncoreSansPro-Light"/>
                          <a:cs typeface="PFEncoreSansPro-Light"/>
                          <a:sym typeface="PFEncoreSansPro-Light"/>
                        </a:rPr>
                        <a:t>Mass production within 2 workshops. 156 people create value for the product you choose.</a:t>
                      </a:r>
                    </a:p>
                  </a:txBody>
                  <a:tcPr marL="50800" marR="50800" marT="50800" marB="50800" anchor="ctr" anchorCtr="0" horzOverflow="overflow">
                    <a:lnL w="12700">
                      <a:solidFill>
                        <a:srgbClr val="A6AAA9"/>
                      </a:solidFill>
                      <a:miter lim="400000"/>
                    </a:lnL>
                    <a:lnR w="12700">
                      <a:solidFill>
                        <a:srgbClr val="A6AAA9"/>
                      </a:solidFill>
                      <a:miter lim="400000"/>
                    </a:lnR>
                    <a:lnT w="12700">
                      <a:solidFill>
                        <a:srgbClr val="A6AAA9"/>
                      </a:solidFill>
                      <a:miter lim="400000"/>
                    </a:lnT>
                    <a:lnB w="12700">
                      <a:solidFill>
                        <a:srgbClr val="A6AAA9"/>
                      </a:solidFill>
                      <a:miter lim="400000"/>
                    </a:lnB>
                    <a:solidFill>
                      <a:srgbClr val="EBEBEB"/>
                    </a:solidFill>
                  </a:tcPr>
                </a:tc>
              </a:tr>
            </a:tbl>
          </a:graphicData>
        </a:graphic>
      </p:graphicFrame>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73" name="partners"/>
          <p:cNvSpPr txBox="1"/>
          <p:nvPr>
            <p:ph type="title"/>
          </p:nvPr>
        </p:nvSpPr>
        <p:spPr>
          <a:prstGeom prst="rect">
            <a:avLst/>
          </a:prstGeom>
        </p:spPr>
        <p:txBody>
          <a:bodyPr/>
          <a:lstStyle>
            <a:lvl1pPr>
              <a:defRPr>
                <a:latin typeface="PFEncoreSansPro-Light"/>
                <a:ea typeface="PFEncoreSansPro-Light"/>
                <a:cs typeface="PFEncoreSansPro-Light"/>
                <a:sym typeface="PFEncoreSansPro-Light"/>
              </a:defRPr>
            </a:lvl1pPr>
          </a:lstStyle>
          <a:p>
            <a:pPr/>
            <a:r>
              <a:t>partners</a:t>
            </a:r>
          </a:p>
        </p:txBody>
      </p:sp>
      <p:sp>
        <p:nvSpPr>
          <p:cNvPr id="174" name="European Bank for Reconstruction and development as a consultant supervisor in the field of company management optimization.…"/>
          <p:cNvSpPr txBox="1"/>
          <p:nvPr>
            <p:ph type="body" idx="1"/>
          </p:nvPr>
        </p:nvSpPr>
        <p:spPr>
          <a:prstGeom prst="rect">
            <a:avLst/>
          </a:prstGeom>
        </p:spPr>
        <p:txBody>
          <a:bodyPr/>
          <a:lstStyle/>
          <a:p>
            <a:pPr marL="432180" indent="-432180" defTabSz="484886">
              <a:spcBef>
                <a:spcPts val="3800"/>
              </a:spcBef>
              <a:defRPr sz="3818">
                <a:latin typeface="PFEncoreSansPro-Light"/>
                <a:ea typeface="PFEncoreSansPro-Light"/>
                <a:cs typeface="PFEncoreSansPro-Light"/>
                <a:sym typeface="PFEncoreSansPro-Light"/>
              </a:defRPr>
            </a:pPr>
            <a:r>
              <a:t>European Bank for Reconstruction and development as a consultant supervisor in the field of company management optimization.</a:t>
            </a:r>
          </a:p>
          <a:p>
            <a:pPr marL="432180" indent="-432180" defTabSz="484886">
              <a:spcBef>
                <a:spcPts val="3800"/>
              </a:spcBef>
              <a:defRPr sz="3818">
                <a:latin typeface="PFEncoreSansPro-Light"/>
                <a:ea typeface="PFEncoreSansPro-Light"/>
                <a:cs typeface="PFEncoreSansPro-Light"/>
                <a:sym typeface="PFEncoreSansPro-Light"/>
              </a:defRPr>
            </a:pPr>
            <a:r>
              <a:t>EU-projects. Dr. Mattila as a Senior consultant. Professor of the international textile university of Barosso, Sweden. </a:t>
            </a:r>
          </a:p>
          <a:p>
            <a:pPr marL="432180" indent="-432180" defTabSz="484886">
              <a:spcBef>
                <a:spcPts val="3800"/>
              </a:spcBef>
              <a:defRPr sz="3818">
                <a:latin typeface="PFEncoreSansPro-Light"/>
                <a:ea typeface="PFEncoreSansPro-Light"/>
                <a:cs typeface="PFEncoreSansPro-Light"/>
                <a:sym typeface="PFEncoreSansPro-Light"/>
              </a:defRPr>
            </a:pPr>
            <a:r>
              <a:t>Jan Davidson as a design developer and the owner of DonCano brand.</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76" name="KEY SUPPLIERS"/>
          <p:cNvSpPr txBox="1"/>
          <p:nvPr>
            <p:ph type="title"/>
          </p:nvPr>
        </p:nvSpPr>
        <p:spPr>
          <a:prstGeom prst="rect">
            <a:avLst/>
          </a:prstGeom>
        </p:spPr>
        <p:txBody>
          <a:bodyPr/>
          <a:lstStyle>
            <a:lvl1pPr>
              <a:defRPr>
                <a:latin typeface="PFEncoreSansPro-Light"/>
                <a:ea typeface="PFEncoreSansPro-Light"/>
                <a:cs typeface="PFEncoreSansPro-Light"/>
                <a:sym typeface="PFEncoreSansPro-Light"/>
              </a:defRPr>
            </a:lvl1pPr>
          </a:lstStyle>
          <a:p>
            <a:pPr/>
            <a:r>
              <a:t>KEY SUPPLIERS</a:t>
            </a:r>
          </a:p>
        </p:txBody>
      </p:sp>
      <p:sp>
        <p:nvSpPr>
          <p:cNvPr id="177" name="POLARTEC. In 2018 CLOTWELL &amp; Polartec have signed exclusive agreement allows CLOTWELL to use branded fabrics in the production of the functional wear. Polartec allows partners to use their knowledge base. Initially Polartec’s been making fabric for military use, after testing both in laboratories and field fabrics goes to the mass production. Polartec’s exclusivity is to present product line with high functionality, low weight, using the most advance technologies in textile industry.…"/>
          <p:cNvSpPr txBox="1"/>
          <p:nvPr>
            <p:ph type="body" idx="1"/>
          </p:nvPr>
        </p:nvSpPr>
        <p:spPr>
          <a:prstGeom prst="rect">
            <a:avLst/>
          </a:prstGeom>
        </p:spPr>
        <p:txBody>
          <a:bodyPr/>
          <a:lstStyle/>
          <a:p>
            <a:pPr marL="505079" indent="-505079" defTabSz="566674">
              <a:spcBef>
                <a:spcPts val="4400"/>
              </a:spcBef>
              <a:defRPr sz="2134">
                <a:latin typeface="PFEncoreSansPro-Light"/>
                <a:ea typeface="PFEncoreSansPro-Light"/>
                <a:cs typeface="PFEncoreSansPro-Light"/>
                <a:sym typeface="PFEncoreSansPro-Light"/>
              </a:defRPr>
            </a:pPr>
            <a:r>
              <a:rPr>
                <a:latin typeface="PFEncoreSansPro-Bold"/>
                <a:ea typeface="PFEncoreSansPro-Bold"/>
                <a:cs typeface="PFEncoreSansPro-Bold"/>
                <a:sym typeface="PFEncoreSansPro-Bold"/>
              </a:rPr>
              <a:t>POLARTEC</a:t>
            </a:r>
            <a:r>
              <a:t>. In 2018 CLOTWELL &amp; Polartec have signed exclusive agreement allows CLOTWELL to use branded fabrics in the production of the functional wear. Polartec allows partners to use their knowledge base. Initially Polartec’s been making fabric for military use, after testing both in laboratories and field fabrics goes to the mass production. Polartec’s exclusivity is to present product line with high functionality, low weight, using the most advance technologies in textile industry. </a:t>
            </a:r>
          </a:p>
          <a:p>
            <a:pPr marL="505079" indent="-505079" defTabSz="566674">
              <a:spcBef>
                <a:spcPts val="4400"/>
              </a:spcBef>
              <a:defRPr sz="2134">
                <a:latin typeface="PFEncoreSansPro-Bold"/>
                <a:ea typeface="PFEncoreSansPro-Bold"/>
                <a:cs typeface="PFEncoreSansPro-Bold"/>
                <a:sym typeface="PFEncoreSansPro-Bold"/>
              </a:defRPr>
            </a:pPr>
            <a:r>
              <a:t>WESTEX </a:t>
            </a:r>
            <a:r>
              <a:rPr>
                <a:latin typeface="PFEncoreSansPro-Light"/>
                <a:ea typeface="PFEncoreSansPro-Light"/>
                <a:cs typeface="PFEncoreSansPro-Light"/>
                <a:sym typeface="PFEncoreSansPro-Light"/>
              </a:rPr>
              <a:t>is one of the five biggest international manufacturers of the functional PPE fabrics. WESTEX products are used for military, firefighters, chemical, mining needs. In 2019 CLOTWELL has signed agreement with WESTEX to develop PPE garments level, in accordance with the international standards. </a:t>
            </a:r>
            <a:endParaRPr>
              <a:latin typeface="PFEncoreSansPro-Light"/>
              <a:ea typeface="PFEncoreSansPro-Light"/>
              <a:cs typeface="PFEncoreSansPro-Light"/>
              <a:sym typeface="PFEncoreSansPro-Light"/>
            </a:endParaRPr>
          </a:p>
          <a:p>
            <a:pPr marL="505079" indent="-505079" defTabSz="566674">
              <a:spcBef>
                <a:spcPts val="4400"/>
              </a:spcBef>
              <a:defRPr sz="2134">
                <a:latin typeface="PFEncoreSansPro-Bold"/>
                <a:ea typeface="PFEncoreSansPro-Bold"/>
                <a:cs typeface="PFEncoreSansPro-Bold"/>
                <a:sym typeface="PFEncoreSansPro-Bold"/>
              </a:defRPr>
            </a:pPr>
            <a:r>
              <a:t>Milliken.</a:t>
            </a:r>
            <a:r>
              <a:rPr>
                <a:latin typeface="PFEncoreSansPro-Light"/>
                <a:ea typeface="PFEncoreSansPro-Light"/>
                <a:cs typeface="PFEncoreSansPro-Light"/>
                <a:sym typeface="PFEncoreSansPro-Light"/>
              </a:rPr>
              <a:t> The Biggest American textile holding. Main focus is the fabric development for the USA Army needs. Milliken has superior expertise in textile industry with the century story. Using its own laboratory and connections with textile experts all over the world Milliken develop most advanced fabrics that literally work in hard environment.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179" name="B2B Business model"/>
          <p:cNvSpPr txBox="1"/>
          <p:nvPr>
            <p:ph type="title"/>
          </p:nvPr>
        </p:nvSpPr>
        <p:spPr>
          <a:xfrm>
            <a:off x="342900" y="254000"/>
            <a:ext cx="12293600" cy="2438400"/>
          </a:xfrm>
          <a:prstGeom prst="rect">
            <a:avLst/>
          </a:prstGeom>
        </p:spPr>
        <p:txBody>
          <a:bodyPr/>
          <a:lstStyle>
            <a:lvl1pPr>
              <a:defRPr>
                <a:latin typeface="PFEncoreSansPro-Light"/>
                <a:ea typeface="PFEncoreSansPro-Light"/>
                <a:cs typeface="PFEncoreSansPro-Light"/>
                <a:sym typeface="PFEncoreSansPro-Light"/>
              </a:defRPr>
            </a:lvl1pPr>
          </a:lstStyle>
          <a:p>
            <a:pPr/>
            <a:r>
              <a:t>B2B Business model</a:t>
            </a:r>
          </a:p>
        </p:txBody>
      </p:sp>
      <p:sp>
        <p:nvSpPr>
          <p:cNvPr id="180" name="Фигура"/>
          <p:cNvSpPr/>
          <p:nvPr/>
        </p:nvSpPr>
        <p:spPr>
          <a:xfrm>
            <a:off x="2030831" y="3487406"/>
            <a:ext cx="8851778" cy="4844691"/>
          </a:xfrm>
          <a:custGeom>
            <a:avLst/>
            <a:gdLst/>
            <a:ahLst/>
            <a:cxnLst>
              <a:cxn ang="0">
                <a:pos x="wd2" y="hd2"/>
              </a:cxn>
              <a:cxn ang="5400000">
                <a:pos x="wd2" y="hd2"/>
              </a:cxn>
              <a:cxn ang="10800000">
                <a:pos x="wd2" y="hd2"/>
              </a:cxn>
              <a:cxn ang="16200000">
                <a:pos x="wd2" y="hd2"/>
              </a:cxn>
            </a:cxnLst>
            <a:rect l="0" t="0" r="r" b="b"/>
            <a:pathLst>
              <a:path w="21034" h="21297" fill="norm" stroke="1" extrusionOk="0">
                <a:moveTo>
                  <a:pt x="18" y="12058"/>
                </a:moveTo>
                <a:cubicBezTo>
                  <a:pt x="-363" y="2373"/>
                  <a:pt x="5293" y="164"/>
                  <a:pt x="10523" y="9"/>
                </a:cubicBezTo>
                <a:cubicBezTo>
                  <a:pt x="15650" y="-143"/>
                  <a:pt x="21237" y="1632"/>
                  <a:pt x="21028" y="11200"/>
                </a:cubicBezTo>
                <a:cubicBezTo>
                  <a:pt x="20825" y="20526"/>
                  <a:pt x="15402" y="21041"/>
                  <a:pt x="10650" y="21248"/>
                </a:cubicBezTo>
                <a:cubicBezTo>
                  <a:pt x="5860" y="21457"/>
                  <a:pt x="386" y="21435"/>
                  <a:pt x="18" y="12058"/>
                </a:cubicBezTo>
                <a:close/>
              </a:path>
            </a:pathLst>
          </a:custGeom>
          <a:ln w="25400">
            <a:solidFill>
              <a:srgbClr val="5F8C94"/>
            </a:solidFill>
            <a:miter lim="400000"/>
          </a:ln>
        </p:spPr>
        <p:txBody>
          <a:bodyPr lIns="50800" tIns="50800" rIns="50800" bIns="50800" anchor="ctr"/>
          <a:lstStyle/>
          <a:p>
            <a:pPr algn="ctr" defTabSz="584200">
              <a:defRPr sz="3600">
                <a:solidFill>
                  <a:srgbClr val="535353"/>
                </a:solidFill>
                <a:latin typeface="Gill Sans Light"/>
                <a:ea typeface="Gill Sans Light"/>
                <a:cs typeface="Gill Sans Light"/>
                <a:sym typeface="Gill Sans Light"/>
              </a:defRPr>
            </a:pPr>
          </a:p>
        </p:txBody>
      </p:sp>
      <p:grpSp>
        <p:nvGrpSpPr>
          <p:cNvPr id="183" name="Группа"/>
          <p:cNvGrpSpPr/>
          <p:nvPr/>
        </p:nvGrpSpPr>
        <p:grpSpPr>
          <a:xfrm>
            <a:off x="1262841" y="5298225"/>
            <a:ext cx="1710579" cy="1222955"/>
            <a:chOff x="0" y="0"/>
            <a:chExt cx="1710577" cy="1222954"/>
          </a:xfrm>
        </p:grpSpPr>
        <p:sp>
          <p:nvSpPr>
            <p:cNvPr id="181" name="Овал"/>
            <p:cNvSpPr/>
            <p:nvPr/>
          </p:nvSpPr>
          <p:spPr>
            <a:xfrm>
              <a:off x="0" y="-1"/>
              <a:ext cx="1710578" cy="1222956"/>
            </a:xfrm>
            <a:prstGeom prst="ellipse">
              <a:avLst/>
            </a:prstGeom>
            <a:solidFill>
              <a:srgbClr val="FFFFFF"/>
            </a:solidFill>
            <a:ln w="25400" cap="flat">
              <a:solidFill>
                <a:srgbClr val="00B0FF"/>
              </a:solidFill>
              <a:prstDash val="solid"/>
              <a:miter lim="400000"/>
            </a:ln>
            <a:effectLst/>
          </p:spPr>
          <p:txBody>
            <a:bodyPr wrap="square" lIns="50800" tIns="50800" rIns="50800" bIns="50800" numCol="1" anchor="ctr">
              <a:noAutofit/>
            </a:bodyPr>
            <a:lstStyle/>
            <a:p>
              <a:pPr algn="ctr" defTabSz="584200">
                <a:defRPr b="1" sz="1400">
                  <a:solidFill>
                    <a:srgbClr val="00B0FF"/>
                  </a:solidFill>
                  <a:latin typeface="Gill Sans"/>
                  <a:ea typeface="Gill Sans"/>
                  <a:cs typeface="Gill Sans"/>
                  <a:sym typeface="Gill Sans"/>
                </a:defRPr>
              </a:pPr>
            </a:p>
          </p:txBody>
        </p:sp>
        <p:sp>
          <p:nvSpPr>
            <p:cNvPr id="182" name="Client"/>
            <p:cNvSpPr txBox="1"/>
            <p:nvPr/>
          </p:nvSpPr>
          <p:spPr>
            <a:xfrm>
              <a:off x="250507" y="459076"/>
              <a:ext cx="1209563"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1400">
                  <a:solidFill>
                    <a:srgbClr val="00B0FF"/>
                  </a:solidFill>
                  <a:latin typeface="Gill Sans"/>
                  <a:ea typeface="Gill Sans"/>
                  <a:cs typeface="Gill Sans"/>
                  <a:sym typeface="Gill Sans"/>
                </a:defRPr>
              </a:lvl1pPr>
            </a:lstStyle>
            <a:p>
              <a:pPr/>
              <a:r>
                <a:t>Client</a:t>
              </a:r>
            </a:p>
          </p:txBody>
        </p:sp>
      </p:grpSp>
      <p:grpSp>
        <p:nvGrpSpPr>
          <p:cNvPr id="186" name="Группа"/>
          <p:cNvGrpSpPr/>
          <p:nvPr/>
        </p:nvGrpSpPr>
        <p:grpSpPr>
          <a:xfrm>
            <a:off x="2941116" y="3259284"/>
            <a:ext cx="1710578" cy="1222953"/>
            <a:chOff x="0" y="0"/>
            <a:chExt cx="1710577" cy="1222951"/>
          </a:xfrm>
        </p:grpSpPr>
        <p:sp>
          <p:nvSpPr>
            <p:cNvPr id="184" name="Овал"/>
            <p:cNvSpPr/>
            <p:nvPr/>
          </p:nvSpPr>
          <p:spPr>
            <a:xfrm>
              <a:off x="0" y="0"/>
              <a:ext cx="1710578" cy="1222952"/>
            </a:xfrm>
            <a:prstGeom prst="ellipse">
              <a:avLst/>
            </a:prstGeom>
            <a:solidFill>
              <a:srgbClr val="5A5F5E"/>
            </a:solidFill>
            <a:ln w="12700" cap="flat">
              <a:noFill/>
              <a:miter lim="400000"/>
            </a:ln>
            <a:effectLst/>
          </p:spPr>
          <p:txBody>
            <a:bodyPr wrap="square" lIns="50800" tIns="50800" rIns="50800" bIns="50800" numCol="1" anchor="ctr">
              <a:noAutofit/>
            </a:bodyPr>
            <a:lstStyle/>
            <a:p>
              <a:pPr algn="ctr" defTabSz="584200">
                <a:defRPr b="1" sz="1400">
                  <a:solidFill>
                    <a:srgbClr val="00B0FF"/>
                  </a:solidFill>
                  <a:latin typeface="Gill Sans"/>
                  <a:ea typeface="Gill Sans"/>
                  <a:cs typeface="Gill Sans"/>
                  <a:sym typeface="Gill Sans"/>
                </a:defRPr>
              </a:pPr>
            </a:p>
          </p:txBody>
        </p:sp>
        <p:sp>
          <p:nvSpPr>
            <p:cNvPr id="185" name="Personal…"/>
            <p:cNvSpPr txBox="1"/>
            <p:nvPr/>
          </p:nvSpPr>
          <p:spPr>
            <a:xfrm>
              <a:off x="250507" y="357475"/>
              <a:ext cx="1209563"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584200">
                <a:defRPr b="1" sz="1400">
                  <a:solidFill>
                    <a:srgbClr val="00B0FF"/>
                  </a:solidFill>
                  <a:latin typeface="Gill Sans"/>
                  <a:ea typeface="Gill Sans"/>
                  <a:cs typeface="Gill Sans"/>
                  <a:sym typeface="Gill Sans"/>
                </a:defRPr>
              </a:pPr>
              <a:r>
                <a:t>Personal </a:t>
              </a:r>
            </a:p>
            <a:p>
              <a:pPr algn="ctr" defTabSz="584200">
                <a:defRPr b="1" sz="1400">
                  <a:solidFill>
                    <a:srgbClr val="00B0FF"/>
                  </a:solidFill>
                  <a:latin typeface="Gill Sans"/>
                  <a:ea typeface="Gill Sans"/>
                  <a:cs typeface="Gill Sans"/>
                  <a:sym typeface="Gill Sans"/>
                </a:defRPr>
              </a:pPr>
              <a:r>
                <a:t>Design</a:t>
              </a:r>
            </a:p>
          </p:txBody>
        </p:sp>
      </p:grpSp>
      <p:grpSp>
        <p:nvGrpSpPr>
          <p:cNvPr id="189" name="Группа"/>
          <p:cNvGrpSpPr/>
          <p:nvPr/>
        </p:nvGrpSpPr>
        <p:grpSpPr>
          <a:xfrm>
            <a:off x="5601322" y="2891794"/>
            <a:ext cx="1710579" cy="1222956"/>
            <a:chOff x="0" y="0"/>
            <a:chExt cx="1710577" cy="1222954"/>
          </a:xfrm>
        </p:grpSpPr>
        <p:sp>
          <p:nvSpPr>
            <p:cNvPr id="187" name="Овал"/>
            <p:cNvSpPr/>
            <p:nvPr/>
          </p:nvSpPr>
          <p:spPr>
            <a:xfrm>
              <a:off x="0" y="-1"/>
              <a:ext cx="1710578" cy="1222956"/>
            </a:xfrm>
            <a:prstGeom prst="ellipse">
              <a:avLst/>
            </a:prstGeom>
            <a:solidFill>
              <a:srgbClr val="5A5F5E"/>
            </a:solidFill>
            <a:ln w="12700" cap="flat">
              <a:noFill/>
              <a:miter lim="400000"/>
            </a:ln>
            <a:effectLst/>
          </p:spPr>
          <p:txBody>
            <a:bodyPr wrap="square" lIns="50800" tIns="50800" rIns="50800" bIns="50800" numCol="1" anchor="ctr">
              <a:noAutofit/>
            </a:bodyPr>
            <a:lstStyle/>
            <a:p>
              <a:pPr algn="ctr" defTabSz="584200">
                <a:defRPr b="1" sz="1400">
                  <a:solidFill>
                    <a:srgbClr val="00B0FF"/>
                  </a:solidFill>
                  <a:latin typeface="Gill Sans"/>
                  <a:ea typeface="Gill Sans"/>
                  <a:cs typeface="Gill Sans"/>
                  <a:sym typeface="Gill Sans"/>
                </a:defRPr>
              </a:pPr>
            </a:p>
          </p:txBody>
        </p:sp>
        <p:sp>
          <p:nvSpPr>
            <p:cNvPr id="188" name="Presentation with sketches and description"/>
            <p:cNvSpPr txBox="1"/>
            <p:nvPr/>
          </p:nvSpPr>
          <p:spPr>
            <a:xfrm>
              <a:off x="250507" y="52676"/>
              <a:ext cx="1209563" cy="1117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1400">
                  <a:solidFill>
                    <a:srgbClr val="00B0FF"/>
                  </a:solidFill>
                  <a:latin typeface="Gill Sans"/>
                  <a:ea typeface="Gill Sans"/>
                  <a:cs typeface="Gill Sans"/>
                  <a:sym typeface="Gill Sans"/>
                </a:defRPr>
              </a:lvl1pPr>
            </a:lstStyle>
            <a:p>
              <a:pPr/>
              <a:r>
                <a:t>Presentation with sketches and description</a:t>
              </a:r>
            </a:p>
          </p:txBody>
        </p:sp>
      </p:grpSp>
      <p:grpSp>
        <p:nvGrpSpPr>
          <p:cNvPr id="192" name="Группа"/>
          <p:cNvGrpSpPr/>
          <p:nvPr/>
        </p:nvGrpSpPr>
        <p:grpSpPr>
          <a:xfrm>
            <a:off x="5601322" y="7717157"/>
            <a:ext cx="1710581" cy="1222953"/>
            <a:chOff x="0" y="0"/>
            <a:chExt cx="1710580" cy="1222951"/>
          </a:xfrm>
        </p:grpSpPr>
        <p:sp>
          <p:nvSpPr>
            <p:cNvPr id="190" name="Овал"/>
            <p:cNvSpPr/>
            <p:nvPr/>
          </p:nvSpPr>
          <p:spPr>
            <a:xfrm>
              <a:off x="-1" y="0"/>
              <a:ext cx="1710582" cy="1222952"/>
            </a:xfrm>
            <a:prstGeom prst="ellipse">
              <a:avLst/>
            </a:prstGeom>
            <a:solidFill>
              <a:srgbClr val="5A5F5E"/>
            </a:solidFill>
            <a:ln w="12700" cap="flat">
              <a:noFill/>
              <a:miter lim="400000"/>
            </a:ln>
            <a:effectLst/>
          </p:spPr>
          <p:txBody>
            <a:bodyPr wrap="square" lIns="50800" tIns="50800" rIns="50800" bIns="50800" numCol="1" anchor="ctr">
              <a:noAutofit/>
            </a:bodyPr>
            <a:lstStyle/>
            <a:p>
              <a:pPr algn="ctr" defTabSz="584200">
                <a:defRPr b="1" sz="1400">
                  <a:solidFill>
                    <a:srgbClr val="00B0FF"/>
                  </a:solidFill>
                  <a:latin typeface="Gill Sans"/>
                  <a:ea typeface="Gill Sans"/>
                  <a:cs typeface="Gill Sans"/>
                  <a:sym typeface="Gill Sans"/>
                </a:defRPr>
              </a:pPr>
            </a:p>
          </p:txBody>
        </p:sp>
        <p:sp>
          <p:nvSpPr>
            <p:cNvPr id="191" name="Discussion on Project"/>
            <p:cNvSpPr txBox="1"/>
            <p:nvPr/>
          </p:nvSpPr>
          <p:spPr>
            <a:xfrm>
              <a:off x="250509" y="357475"/>
              <a:ext cx="1209563"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1400">
                  <a:solidFill>
                    <a:srgbClr val="00B0FF"/>
                  </a:solidFill>
                  <a:latin typeface="Gill Sans"/>
                  <a:ea typeface="Gill Sans"/>
                  <a:cs typeface="Gill Sans"/>
                  <a:sym typeface="Gill Sans"/>
                </a:defRPr>
              </a:lvl1pPr>
            </a:lstStyle>
            <a:p>
              <a:pPr/>
              <a:r>
                <a:t>Discussion on Project </a:t>
              </a:r>
            </a:p>
          </p:txBody>
        </p:sp>
      </p:grpSp>
      <p:grpSp>
        <p:nvGrpSpPr>
          <p:cNvPr id="195" name="Группа"/>
          <p:cNvGrpSpPr/>
          <p:nvPr/>
        </p:nvGrpSpPr>
        <p:grpSpPr>
          <a:xfrm>
            <a:off x="2941116" y="7337169"/>
            <a:ext cx="1710578" cy="1222953"/>
            <a:chOff x="0" y="0"/>
            <a:chExt cx="1710577" cy="1222951"/>
          </a:xfrm>
        </p:grpSpPr>
        <p:sp>
          <p:nvSpPr>
            <p:cNvPr id="193" name="Овал"/>
            <p:cNvSpPr/>
            <p:nvPr/>
          </p:nvSpPr>
          <p:spPr>
            <a:xfrm>
              <a:off x="0" y="0"/>
              <a:ext cx="1710578" cy="1222952"/>
            </a:xfrm>
            <a:prstGeom prst="ellipse">
              <a:avLst/>
            </a:prstGeom>
            <a:solidFill>
              <a:srgbClr val="5A5F5E"/>
            </a:solidFill>
            <a:ln w="12700" cap="flat">
              <a:noFill/>
              <a:miter lim="400000"/>
            </a:ln>
            <a:effectLst/>
          </p:spPr>
          <p:txBody>
            <a:bodyPr wrap="square" lIns="50800" tIns="50800" rIns="50800" bIns="50800" numCol="1" anchor="ctr">
              <a:noAutofit/>
            </a:bodyPr>
            <a:lstStyle/>
            <a:p>
              <a:pPr algn="ctr" defTabSz="584200">
                <a:defRPr b="1" sz="1400">
                  <a:solidFill>
                    <a:srgbClr val="00B0FF"/>
                  </a:solidFill>
                  <a:latin typeface="Gill Sans"/>
                  <a:ea typeface="Gill Sans"/>
                  <a:cs typeface="Gill Sans"/>
                  <a:sym typeface="Gill Sans"/>
                </a:defRPr>
              </a:pPr>
            </a:p>
          </p:txBody>
        </p:sp>
        <p:sp>
          <p:nvSpPr>
            <p:cNvPr id="194" name="Production"/>
            <p:cNvSpPr txBox="1"/>
            <p:nvPr/>
          </p:nvSpPr>
          <p:spPr>
            <a:xfrm>
              <a:off x="250507" y="459075"/>
              <a:ext cx="1209563"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1400">
                  <a:solidFill>
                    <a:srgbClr val="00B0FF"/>
                  </a:solidFill>
                  <a:latin typeface="Gill Sans"/>
                  <a:ea typeface="Gill Sans"/>
                  <a:cs typeface="Gill Sans"/>
                  <a:sym typeface="Gill Sans"/>
                </a:defRPr>
              </a:lvl1pPr>
            </a:lstStyle>
            <a:p>
              <a:pPr/>
              <a:r>
                <a:t>Production</a:t>
              </a:r>
            </a:p>
          </p:txBody>
        </p:sp>
      </p:grpSp>
      <p:grpSp>
        <p:nvGrpSpPr>
          <p:cNvPr id="198" name="Группа"/>
          <p:cNvGrpSpPr/>
          <p:nvPr/>
        </p:nvGrpSpPr>
        <p:grpSpPr>
          <a:xfrm>
            <a:off x="9967879" y="5298225"/>
            <a:ext cx="1710581" cy="1222955"/>
            <a:chOff x="0" y="0"/>
            <a:chExt cx="1710580" cy="1222954"/>
          </a:xfrm>
        </p:grpSpPr>
        <p:sp>
          <p:nvSpPr>
            <p:cNvPr id="196" name="Овал"/>
            <p:cNvSpPr/>
            <p:nvPr/>
          </p:nvSpPr>
          <p:spPr>
            <a:xfrm>
              <a:off x="-1" y="-1"/>
              <a:ext cx="1710582" cy="1222956"/>
            </a:xfrm>
            <a:prstGeom prst="ellipse">
              <a:avLst/>
            </a:prstGeom>
            <a:solidFill>
              <a:srgbClr val="5A5F5E"/>
            </a:solidFill>
            <a:ln w="12700" cap="flat">
              <a:noFill/>
              <a:miter lim="400000"/>
            </a:ln>
            <a:effectLst/>
          </p:spPr>
          <p:txBody>
            <a:bodyPr wrap="square" lIns="50800" tIns="50800" rIns="50800" bIns="50800" numCol="1" anchor="ctr">
              <a:noAutofit/>
            </a:bodyPr>
            <a:lstStyle/>
            <a:p>
              <a:pPr algn="ctr" defTabSz="584200">
                <a:defRPr b="1" sz="1400">
                  <a:solidFill>
                    <a:srgbClr val="00B0FF"/>
                  </a:solidFill>
                  <a:latin typeface="Gill Sans"/>
                  <a:ea typeface="Gill Sans"/>
                  <a:cs typeface="Gill Sans"/>
                  <a:sym typeface="Gill Sans"/>
                </a:defRPr>
              </a:pPr>
            </a:p>
          </p:txBody>
        </p:sp>
        <p:sp>
          <p:nvSpPr>
            <p:cNvPr id="197" name="Contract"/>
            <p:cNvSpPr txBox="1"/>
            <p:nvPr/>
          </p:nvSpPr>
          <p:spPr>
            <a:xfrm>
              <a:off x="250509" y="459076"/>
              <a:ext cx="1209563"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1400">
                  <a:solidFill>
                    <a:srgbClr val="00B0FF"/>
                  </a:solidFill>
                  <a:latin typeface="Gill Sans"/>
                  <a:ea typeface="Gill Sans"/>
                  <a:cs typeface="Gill Sans"/>
                  <a:sym typeface="Gill Sans"/>
                </a:defRPr>
              </a:lvl1pPr>
            </a:lstStyle>
            <a:p>
              <a:pPr/>
              <a:r>
                <a:t>Contract</a:t>
              </a:r>
            </a:p>
          </p:txBody>
        </p:sp>
      </p:grpSp>
      <p:grpSp>
        <p:nvGrpSpPr>
          <p:cNvPr id="201" name="Группа"/>
          <p:cNvGrpSpPr/>
          <p:nvPr/>
        </p:nvGrpSpPr>
        <p:grpSpPr>
          <a:xfrm>
            <a:off x="8261528" y="3259284"/>
            <a:ext cx="1710579" cy="1222953"/>
            <a:chOff x="0" y="0"/>
            <a:chExt cx="1710577" cy="1222951"/>
          </a:xfrm>
        </p:grpSpPr>
        <p:sp>
          <p:nvSpPr>
            <p:cNvPr id="199" name="Овал"/>
            <p:cNvSpPr/>
            <p:nvPr/>
          </p:nvSpPr>
          <p:spPr>
            <a:xfrm>
              <a:off x="0" y="0"/>
              <a:ext cx="1710578" cy="1222952"/>
            </a:xfrm>
            <a:prstGeom prst="ellipse">
              <a:avLst/>
            </a:prstGeom>
            <a:solidFill>
              <a:srgbClr val="5A5F5E"/>
            </a:solidFill>
            <a:ln w="12700" cap="flat">
              <a:noFill/>
              <a:miter lim="400000"/>
            </a:ln>
            <a:effectLst/>
          </p:spPr>
          <p:txBody>
            <a:bodyPr wrap="square" lIns="50800" tIns="50800" rIns="50800" bIns="50800" numCol="1" anchor="ctr">
              <a:noAutofit/>
            </a:bodyPr>
            <a:lstStyle/>
            <a:p>
              <a:pPr algn="ctr" defTabSz="584200">
                <a:defRPr b="1" sz="1400">
                  <a:solidFill>
                    <a:srgbClr val="00B0FF"/>
                  </a:solidFill>
                  <a:latin typeface="Gill Sans"/>
                  <a:ea typeface="Gill Sans"/>
                  <a:cs typeface="Gill Sans"/>
                  <a:sym typeface="Gill Sans"/>
                </a:defRPr>
              </a:pPr>
            </a:p>
          </p:txBody>
        </p:sp>
        <p:sp>
          <p:nvSpPr>
            <p:cNvPr id="200" name="Make sample"/>
            <p:cNvSpPr txBox="1"/>
            <p:nvPr/>
          </p:nvSpPr>
          <p:spPr>
            <a:xfrm>
              <a:off x="250507" y="357475"/>
              <a:ext cx="1209563"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1400">
                  <a:solidFill>
                    <a:srgbClr val="00B0FF"/>
                  </a:solidFill>
                  <a:latin typeface="Gill Sans"/>
                  <a:ea typeface="Gill Sans"/>
                  <a:cs typeface="Gill Sans"/>
                  <a:sym typeface="Gill Sans"/>
                </a:defRPr>
              </a:lvl1pPr>
            </a:lstStyle>
            <a:p>
              <a:pPr/>
              <a:r>
                <a:t>Make sample</a:t>
              </a:r>
            </a:p>
          </p:txBody>
        </p:sp>
      </p:grpSp>
      <p:grpSp>
        <p:nvGrpSpPr>
          <p:cNvPr id="204" name="Группа"/>
          <p:cNvGrpSpPr/>
          <p:nvPr/>
        </p:nvGrpSpPr>
        <p:grpSpPr>
          <a:xfrm>
            <a:off x="8261528" y="7337169"/>
            <a:ext cx="1710579" cy="1222953"/>
            <a:chOff x="0" y="0"/>
            <a:chExt cx="1710577" cy="1222951"/>
          </a:xfrm>
        </p:grpSpPr>
        <p:sp>
          <p:nvSpPr>
            <p:cNvPr id="202" name="Овал"/>
            <p:cNvSpPr/>
            <p:nvPr/>
          </p:nvSpPr>
          <p:spPr>
            <a:xfrm>
              <a:off x="0" y="0"/>
              <a:ext cx="1710578" cy="1222952"/>
            </a:xfrm>
            <a:prstGeom prst="ellipse">
              <a:avLst/>
            </a:prstGeom>
            <a:solidFill>
              <a:srgbClr val="5A5F5E"/>
            </a:solidFill>
            <a:ln w="12700" cap="flat">
              <a:noFill/>
              <a:miter lim="400000"/>
            </a:ln>
            <a:effectLst/>
          </p:spPr>
          <p:txBody>
            <a:bodyPr wrap="square" lIns="50800" tIns="50800" rIns="50800" bIns="50800" numCol="1" anchor="ctr">
              <a:noAutofit/>
            </a:bodyPr>
            <a:lstStyle/>
            <a:p>
              <a:pPr algn="ctr" defTabSz="584200">
                <a:defRPr b="1" sz="1400">
                  <a:solidFill>
                    <a:srgbClr val="00B0FF"/>
                  </a:solidFill>
                  <a:latin typeface="Gill Sans"/>
                  <a:ea typeface="Gill Sans"/>
                  <a:cs typeface="Gill Sans"/>
                  <a:sym typeface="Gill Sans"/>
                </a:defRPr>
              </a:pPr>
            </a:p>
          </p:txBody>
        </p:sp>
        <p:sp>
          <p:nvSpPr>
            <p:cNvPr id="203" name="Production order to our workshop"/>
            <p:cNvSpPr txBox="1"/>
            <p:nvPr/>
          </p:nvSpPr>
          <p:spPr>
            <a:xfrm>
              <a:off x="197822" y="255875"/>
              <a:ext cx="1314934"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1400">
                  <a:solidFill>
                    <a:srgbClr val="00B0FF"/>
                  </a:solidFill>
                  <a:latin typeface="Gill Sans"/>
                  <a:ea typeface="Gill Sans"/>
                  <a:cs typeface="Gill Sans"/>
                  <a:sym typeface="Gill Sans"/>
                </a:defRPr>
              </a:lvl1pPr>
            </a:lstStyle>
            <a:p>
              <a:pPr/>
              <a:r>
                <a:t>Production order to our workshop</a:t>
              </a:r>
            </a:p>
          </p:txBody>
        </p:sp>
      </p:grpSp>
      <p:sp>
        <p:nvSpPr>
          <p:cNvPr id="205" name="Линия"/>
          <p:cNvSpPr/>
          <p:nvPr/>
        </p:nvSpPr>
        <p:spPr>
          <a:xfrm flipH="1" rot="10800000">
            <a:off x="6610915" y="2801779"/>
            <a:ext cx="818960" cy="1397075"/>
          </a:xfrm>
          <a:custGeom>
            <a:avLst/>
            <a:gdLst/>
            <a:ahLst/>
            <a:cxnLst>
              <a:cxn ang="0">
                <a:pos x="wd2" y="hd2"/>
              </a:cxn>
              <a:cxn ang="5400000">
                <a:pos x="wd2" y="hd2"/>
              </a:cxn>
              <a:cxn ang="10800000">
                <a:pos x="wd2" y="hd2"/>
              </a:cxn>
              <a:cxn ang="16200000">
                <a:pos x="wd2" y="hd2"/>
              </a:cxn>
            </a:cxnLst>
            <a:rect l="0" t="0" r="r" b="b"/>
            <a:pathLst>
              <a:path w="21495" h="21489" fill="norm" stroke="1" extrusionOk="0">
                <a:moveTo>
                  <a:pt x="0" y="9"/>
                </a:moveTo>
                <a:cubicBezTo>
                  <a:pt x="5400" y="-111"/>
                  <a:pt x="10686" y="982"/>
                  <a:pt x="14881" y="3077"/>
                </a:cubicBezTo>
                <a:cubicBezTo>
                  <a:pt x="18735" y="5003"/>
                  <a:pt x="21600" y="7773"/>
                  <a:pt x="21492" y="10977"/>
                </a:cubicBezTo>
                <a:cubicBezTo>
                  <a:pt x="21386" y="14144"/>
                  <a:pt x="18472" y="16748"/>
                  <a:pt x="14705" y="18494"/>
                </a:cubicBezTo>
                <a:cubicBezTo>
                  <a:pt x="10704" y="20350"/>
                  <a:pt x="5676" y="21270"/>
                  <a:pt x="274" y="21489"/>
                </a:cubicBezTo>
              </a:path>
            </a:pathLst>
          </a:custGeom>
          <a:ln w="25400">
            <a:solidFill>
              <a:srgbClr val="5F8C94"/>
            </a:solidFill>
            <a:miter lim="400000"/>
            <a:headEnd type="triangle"/>
          </a:ln>
        </p:spPr>
        <p:txBody>
          <a:bodyPr lIns="50800" tIns="50800" rIns="50800" bIns="50800" anchor="ctr"/>
          <a:lstStyle/>
          <a:p>
            <a:pPr algn="ctr" defTabSz="584200">
              <a:defRPr sz="3600">
                <a:solidFill>
                  <a:srgbClr val="535353"/>
                </a:solidFill>
                <a:latin typeface="Gill Sans Light"/>
                <a:ea typeface="Gill Sans Light"/>
                <a:cs typeface="Gill Sans Light"/>
                <a:sym typeface="Gill Sans Light"/>
              </a:defRPr>
            </a:pPr>
          </a:p>
        </p:txBody>
      </p:sp>
      <p:sp>
        <p:nvSpPr>
          <p:cNvPr id="206" name="Линия"/>
          <p:cNvSpPr/>
          <p:nvPr/>
        </p:nvSpPr>
        <p:spPr>
          <a:xfrm flipH="1">
            <a:off x="5467917" y="2801784"/>
            <a:ext cx="818960" cy="1397074"/>
          </a:xfrm>
          <a:custGeom>
            <a:avLst/>
            <a:gdLst/>
            <a:ahLst/>
            <a:cxnLst>
              <a:cxn ang="0">
                <a:pos x="wd2" y="hd2"/>
              </a:cxn>
              <a:cxn ang="5400000">
                <a:pos x="wd2" y="hd2"/>
              </a:cxn>
              <a:cxn ang="10800000">
                <a:pos x="wd2" y="hd2"/>
              </a:cxn>
              <a:cxn ang="16200000">
                <a:pos x="wd2" y="hd2"/>
              </a:cxn>
            </a:cxnLst>
            <a:rect l="0" t="0" r="r" b="b"/>
            <a:pathLst>
              <a:path w="21495" h="21489" fill="norm" stroke="1" extrusionOk="0">
                <a:moveTo>
                  <a:pt x="0" y="9"/>
                </a:moveTo>
                <a:cubicBezTo>
                  <a:pt x="5400" y="-111"/>
                  <a:pt x="10686" y="982"/>
                  <a:pt x="14881" y="3077"/>
                </a:cubicBezTo>
                <a:cubicBezTo>
                  <a:pt x="18735" y="5003"/>
                  <a:pt x="21600" y="7773"/>
                  <a:pt x="21492" y="10977"/>
                </a:cubicBezTo>
                <a:cubicBezTo>
                  <a:pt x="21386" y="14144"/>
                  <a:pt x="18472" y="16748"/>
                  <a:pt x="14705" y="18494"/>
                </a:cubicBezTo>
                <a:cubicBezTo>
                  <a:pt x="10704" y="20350"/>
                  <a:pt x="5676" y="21270"/>
                  <a:pt x="274" y="21489"/>
                </a:cubicBezTo>
              </a:path>
            </a:pathLst>
          </a:custGeom>
          <a:ln w="25400">
            <a:solidFill>
              <a:srgbClr val="5F8C94"/>
            </a:solidFill>
            <a:miter lim="400000"/>
            <a:headEnd type="triangle"/>
          </a:ln>
        </p:spPr>
        <p:txBody>
          <a:bodyPr lIns="50800" tIns="50800" rIns="50800" bIns="50800" anchor="ctr"/>
          <a:lstStyle/>
          <a:p>
            <a:pPr algn="ctr" defTabSz="584200">
              <a:defRPr sz="3600">
                <a:solidFill>
                  <a:srgbClr val="535353"/>
                </a:solidFill>
                <a:latin typeface="Gill Sans Light"/>
                <a:ea typeface="Gill Sans Light"/>
                <a:cs typeface="Gill Sans Light"/>
                <a:sym typeface="Gill Sans Light"/>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